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8" r:id="rId4"/>
    <p:sldMasterId id="214748366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00503E2-733F-4FD0-B257-C7CAE50E7B35}">
  <a:tblStyle styleId="{C00503E2-733F-4FD0-B257-C7CAE50E7B35}"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146e7420c35_1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146e7420c35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146e7420c35_2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146e7420c35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146e7420c35_2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g146e7420c35_2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146e7420c35_1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g146e7420c35_1_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146e7420c35_4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146e7420c35_4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146c78570db_0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146c78570db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146e7420c35_1_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146e7420c35_1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1384027b741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1384027b741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1384027b741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1384027b741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1384027b741_0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1384027b741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146c78570db_0_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146c78570db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1384027b741_0_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1384027b741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1384027b741_0_3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1384027b741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1384027b741_0_3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1384027b741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1384027b741_0_4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1384027b741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146c78570db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146c78570d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 name="Google Shape;26;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5183188" y="987425"/>
            <a:ext cx="6172200" cy="4873625"/>
          </a:xfrm>
          <a:prstGeom prst="rect">
            <a:avLst/>
          </a:prstGeom>
          <a:noFill/>
          <a:ln>
            <a:noFill/>
          </a:ln>
        </p:spPr>
      </p:sp>
      <p:sp>
        <p:nvSpPr>
          <p:cNvPr id="64" name="Google Shape;64;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85" name="Shape 85"/>
        <p:cNvGrpSpPr/>
        <p:nvPr/>
      </p:nvGrpSpPr>
      <p:grpSpPr>
        <a:xfrm>
          <a:off x="0" y="0"/>
          <a:ext cx="0" cy="0"/>
          <a:chOff x="0" y="0"/>
          <a:chExt cx="0" cy="0"/>
        </a:xfrm>
      </p:grpSpPr>
      <p:sp>
        <p:nvSpPr>
          <p:cNvPr id="86" name="Google Shape;86;p1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14"/>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8" name="Google Shape;88;p14"/>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9" name="Shape 89"/>
        <p:cNvGrpSpPr/>
        <p:nvPr/>
      </p:nvGrpSpPr>
      <p:grpSpPr>
        <a:xfrm>
          <a:off x="0" y="0"/>
          <a:ext cx="0" cy="0"/>
          <a:chOff x="0" y="0"/>
          <a:chExt cx="0" cy="0"/>
        </a:xfrm>
      </p:grpSpPr>
      <p:sp>
        <p:nvSpPr>
          <p:cNvPr id="90" name="Google Shape;90;p15"/>
          <p:cNvSpPr txBox="1"/>
          <p:nvPr>
            <p:ph type="ctrTitle"/>
          </p:nvPr>
        </p:nvSpPr>
        <p:spPr>
          <a:xfrm>
            <a:off x="914400" y="2130426"/>
            <a:ext cx="103632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1" name="Google Shape;91;p15"/>
          <p:cNvSpPr txBox="1"/>
          <p:nvPr>
            <p:ph idx="1" type="subTitle"/>
          </p:nvPr>
        </p:nvSpPr>
        <p:spPr>
          <a:xfrm>
            <a:off x="1828800" y="3886200"/>
            <a:ext cx="85344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92" name="Google Shape;92;p15"/>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3" name="Shape 93"/>
        <p:cNvGrpSpPr/>
        <p:nvPr/>
      </p:nvGrpSpPr>
      <p:grpSpPr>
        <a:xfrm>
          <a:off x="0" y="0"/>
          <a:ext cx="0" cy="0"/>
          <a:chOff x="0" y="0"/>
          <a:chExt cx="0" cy="0"/>
        </a:xfrm>
      </p:grpSpPr>
      <p:sp>
        <p:nvSpPr>
          <p:cNvPr id="94" name="Google Shape;94;p16"/>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95" name="Shape 95"/>
        <p:cNvGrpSpPr/>
        <p:nvPr/>
      </p:nvGrpSpPr>
      <p:grpSpPr>
        <a:xfrm>
          <a:off x="0" y="0"/>
          <a:ext cx="0" cy="0"/>
          <a:chOff x="0" y="0"/>
          <a:chExt cx="0" cy="0"/>
        </a:xfrm>
      </p:grpSpPr>
      <p:sp>
        <p:nvSpPr>
          <p:cNvPr id="96" name="Google Shape;96;p17"/>
          <p:cNvSpPr txBox="1"/>
          <p:nvPr>
            <p:ph type="title"/>
          </p:nvPr>
        </p:nvSpPr>
        <p:spPr>
          <a:xfrm>
            <a:off x="963084" y="4406901"/>
            <a:ext cx="103632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 name="Google Shape;97;p17"/>
          <p:cNvSpPr txBox="1"/>
          <p:nvPr>
            <p:ph idx="1" type="body"/>
          </p:nvPr>
        </p:nvSpPr>
        <p:spPr>
          <a:xfrm>
            <a:off x="963084" y="2906713"/>
            <a:ext cx="103632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98" name="Google Shape;98;p17"/>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99" name="Shape 99"/>
        <p:cNvGrpSpPr/>
        <p:nvPr/>
      </p:nvGrpSpPr>
      <p:grpSpPr>
        <a:xfrm>
          <a:off x="0" y="0"/>
          <a:ext cx="0" cy="0"/>
          <a:chOff x="0" y="0"/>
          <a:chExt cx="0" cy="0"/>
        </a:xfrm>
      </p:grpSpPr>
      <p:sp>
        <p:nvSpPr>
          <p:cNvPr id="100" name="Google Shape;100;p1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1" name="Google Shape;101;p18"/>
          <p:cNvSpPr txBox="1"/>
          <p:nvPr>
            <p:ph idx="1" type="body"/>
          </p:nvPr>
        </p:nvSpPr>
        <p:spPr>
          <a:xfrm>
            <a:off x="609600" y="1600201"/>
            <a:ext cx="53848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02" name="Google Shape;102;p18"/>
          <p:cNvSpPr txBox="1"/>
          <p:nvPr>
            <p:ph idx="2" type="body"/>
          </p:nvPr>
        </p:nvSpPr>
        <p:spPr>
          <a:xfrm>
            <a:off x="6197600" y="1600201"/>
            <a:ext cx="53848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03" name="Google Shape;103;p18"/>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04" name="Shape 104"/>
        <p:cNvGrpSpPr/>
        <p:nvPr/>
      </p:nvGrpSpPr>
      <p:grpSpPr>
        <a:xfrm>
          <a:off x="0" y="0"/>
          <a:ext cx="0" cy="0"/>
          <a:chOff x="0" y="0"/>
          <a:chExt cx="0" cy="0"/>
        </a:xfrm>
      </p:grpSpPr>
      <p:sp>
        <p:nvSpPr>
          <p:cNvPr id="105" name="Google Shape;105;p19"/>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6" name="Google Shape;106;p19"/>
          <p:cNvSpPr txBox="1"/>
          <p:nvPr>
            <p:ph idx="1" type="body"/>
          </p:nvPr>
        </p:nvSpPr>
        <p:spPr>
          <a:xfrm>
            <a:off x="609600" y="1535113"/>
            <a:ext cx="5386917"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107" name="Google Shape;107;p19"/>
          <p:cNvSpPr txBox="1"/>
          <p:nvPr>
            <p:ph idx="2" type="body"/>
          </p:nvPr>
        </p:nvSpPr>
        <p:spPr>
          <a:xfrm>
            <a:off x="609600" y="2174875"/>
            <a:ext cx="5386917"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108" name="Google Shape;108;p19"/>
          <p:cNvSpPr txBox="1"/>
          <p:nvPr>
            <p:ph idx="3" type="body"/>
          </p:nvPr>
        </p:nvSpPr>
        <p:spPr>
          <a:xfrm>
            <a:off x="6193368" y="1535113"/>
            <a:ext cx="5389033"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109" name="Google Shape;109;p19"/>
          <p:cNvSpPr txBox="1"/>
          <p:nvPr>
            <p:ph idx="4" type="body"/>
          </p:nvPr>
        </p:nvSpPr>
        <p:spPr>
          <a:xfrm>
            <a:off x="6193368" y="2174875"/>
            <a:ext cx="5389033"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110" name="Google Shape;110;p19"/>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11" name="Shape 111"/>
        <p:cNvGrpSpPr/>
        <p:nvPr/>
      </p:nvGrpSpPr>
      <p:grpSpPr>
        <a:xfrm>
          <a:off x="0" y="0"/>
          <a:ext cx="0" cy="0"/>
          <a:chOff x="0" y="0"/>
          <a:chExt cx="0" cy="0"/>
        </a:xfrm>
      </p:grpSpPr>
      <p:sp>
        <p:nvSpPr>
          <p:cNvPr id="112" name="Google Shape;112;p20"/>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3" name="Google Shape;113;p20"/>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14" name="Shape 114"/>
        <p:cNvGrpSpPr/>
        <p:nvPr/>
      </p:nvGrpSpPr>
      <p:grpSpPr>
        <a:xfrm>
          <a:off x="0" y="0"/>
          <a:ext cx="0" cy="0"/>
          <a:chOff x="0" y="0"/>
          <a:chExt cx="0" cy="0"/>
        </a:xfrm>
      </p:grpSpPr>
      <p:sp>
        <p:nvSpPr>
          <p:cNvPr id="115" name="Google Shape;115;p21"/>
          <p:cNvSpPr txBox="1"/>
          <p:nvPr>
            <p:ph type="title"/>
          </p:nvPr>
        </p:nvSpPr>
        <p:spPr>
          <a:xfrm>
            <a:off x="609601" y="273050"/>
            <a:ext cx="4011084"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6" name="Google Shape;116;p21"/>
          <p:cNvSpPr txBox="1"/>
          <p:nvPr>
            <p:ph idx="1" type="body"/>
          </p:nvPr>
        </p:nvSpPr>
        <p:spPr>
          <a:xfrm>
            <a:off x="4766733" y="273051"/>
            <a:ext cx="6815667"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117" name="Google Shape;117;p21"/>
          <p:cNvSpPr txBox="1"/>
          <p:nvPr>
            <p:ph idx="2" type="body"/>
          </p:nvPr>
        </p:nvSpPr>
        <p:spPr>
          <a:xfrm>
            <a:off x="609601" y="1435101"/>
            <a:ext cx="4011084"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18" name="Google Shape;118;p21"/>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19" name="Shape 119"/>
        <p:cNvGrpSpPr/>
        <p:nvPr/>
      </p:nvGrpSpPr>
      <p:grpSpPr>
        <a:xfrm>
          <a:off x="0" y="0"/>
          <a:ext cx="0" cy="0"/>
          <a:chOff x="0" y="0"/>
          <a:chExt cx="0" cy="0"/>
        </a:xfrm>
      </p:grpSpPr>
      <p:sp>
        <p:nvSpPr>
          <p:cNvPr id="120" name="Google Shape;120;p22"/>
          <p:cNvSpPr txBox="1"/>
          <p:nvPr>
            <p:ph type="title"/>
          </p:nvPr>
        </p:nvSpPr>
        <p:spPr>
          <a:xfrm>
            <a:off x="2389717" y="4800600"/>
            <a:ext cx="73152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1" name="Google Shape;121;p22"/>
          <p:cNvSpPr/>
          <p:nvPr>
            <p:ph idx="2" type="pic"/>
          </p:nvPr>
        </p:nvSpPr>
        <p:spPr>
          <a:xfrm>
            <a:off x="2389717" y="612775"/>
            <a:ext cx="7315200" cy="4114800"/>
          </a:xfrm>
          <a:prstGeom prst="rect">
            <a:avLst/>
          </a:prstGeom>
          <a:noFill/>
          <a:ln>
            <a:noFill/>
          </a:ln>
        </p:spPr>
      </p:sp>
      <p:sp>
        <p:nvSpPr>
          <p:cNvPr id="122" name="Google Shape;122;p22"/>
          <p:cNvSpPr txBox="1"/>
          <p:nvPr>
            <p:ph idx="1" type="body"/>
          </p:nvPr>
        </p:nvSpPr>
        <p:spPr>
          <a:xfrm>
            <a:off x="2389717" y="5367338"/>
            <a:ext cx="73152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23" name="Google Shape;123;p22"/>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1.jpg"/><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11" Type="http://schemas.openxmlformats.org/officeDocument/2006/relationships/theme" Target="../theme/theme3.xml"/><Relationship Id="rId10" Type="http://schemas.openxmlformats.org/officeDocument/2006/relationships/slideLayout" Target="../slideLayouts/slideLayout20.xml"/><Relationship Id="rId9" Type="http://schemas.openxmlformats.org/officeDocument/2006/relationships/slideLayout" Target="../slideLayouts/slideLayout19.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0" name="Shape 80"/>
        <p:cNvGrpSpPr/>
        <p:nvPr/>
      </p:nvGrpSpPr>
      <p:grpSpPr>
        <a:xfrm>
          <a:off x="0" y="0"/>
          <a:ext cx="0" cy="0"/>
          <a:chOff x="0" y="0"/>
          <a:chExt cx="0" cy="0"/>
        </a:xfrm>
      </p:grpSpPr>
      <p:sp>
        <p:nvSpPr>
          <p:cNvPr id="81" name="Google Shape;81;p13"/>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2" name="Google Shape;82;p13"/>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3" name="Google Shape;83;p13"/>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pic>
        <p:nvPicPr>
          <p:cNvPr descr="wmo2016_powerpoint_standard_v2-2.jpg" id="84" name="Google Shape;84;p13"/>
          <p:cNvPicPr preferRelativeResize="0"/>
          <p:nvPr/>
        </p:nvPicPr>
        <p:blipFill rotWithShape="1">
          <a:blip r:embed="rId1">
            <a:alphaModFix/>
          </a:blip>
          <a:srcRect b="0" l="0" r="0" t="0"/>
          <a:stretch/>
        </p:blipFill>
        <p:spPr>
          <a:xfrm>
            <a:off x="0" y="5151694"/>
            <a:ext cx="2155371" cy="17145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lang="en-US" sz="4800"/>
              <a:t>WWRP </a:t>
            </a:r>
            <a:r>
              <a:rPr lang="en-US" sz="4800"/>
              <a:t>Symposium</a:t>
            </a:r>
            <a:r>
              <a:rPr lang="en-US" sz="4800"/>
              <a:t> Summary and Discussion</a:t>
            </a:r>
            <a:endParaRPr sz="4800"/>
          </a:p>
        </p:txBody>
      </p:sp>
      <p:sp>
        <p:nvSpPr>
          <p:cNvPr id="129" name="Google Shape;129;p2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4"/>
          <p:cNvSpPr txBox="1"/>
          <p:nvPr>
            <p:ph type="title"/>
          </p:nvPr>
        </p:nvSpPr>
        <p:spPr>
          <a:xfrm>
            <a:off x="609600" y="98645"/>
            <a:ext cx="10972800" cy="684300"/>
          </a:xfrm>
          <a:prstGeom prst="rect">
            <a:avLst/>
          </a:prstGeom>
          <a:ln cap="flat" cmpd="sng" w="9525">
            <a:solidFill>
              <a:schemeClr val="dk1"/>
            </a:solidFill>
            <a:prstDash val="solid"/>
            <a:round/>
            <a:headEnd len="sm" w="sm" type="none"/>
            <a:tailEnd len="sm" w="sm" type="none"/>
          </a:ln>
        </p:spPr>
        <p:txBody>
          <a:bodyPr anchorCtr="0" anchor="ctr" bIns="45700" lIns="91425" spcFirstLastPara="1" rIns="91425" wrap="square" tIns="45700">
            <a:normAutofit fontScale="90000"/>
          </a:bodyPr>
          <a:lstStyle/>
          <a:p>
            <a:pPr indent="0" lvl="0" marL="0" rtl="0" algn="ctr">
              <a:spcBef>
                <a:spcPts val="0"/>
              </a:spcBef>
              <a:spcAft>
                <a:spcPts val="0"/>
              </a:spcAft>
              <a:buNone/>
            </a:pPr>
            <a:r>
              <a:rPr lang="en-US"/>
              <a:t>WWRP Projects and WGTRM</a:t>
            </a:r>
            <a:endParaRPr/>
          </a:p>
        </p:txBody>
      </p:sp>
      <p:pic>
        <p:nvPicPr>
          <p:cNvPr id="135" name="Google Shape;135;p24"/>
          <p:cNvPicPr preferRelativeResize="0"/>
          <p:nvPr/>
        </p:nvPicPr>
        <p:blipFill>
          <a:blip r:embed="rId3">
            <a:alphaModFix/>
          </a:blip>
          <a:stretch>
            <a:fillRect/>
          </a:stretch>
        </p:blipFill>
        <p:spPr>
          <a:xfrm>
            <a:off x="2688000" y="782950"/>
            <a:ext cx="7099750" cy="607505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5"/>
          <p:cNvSpPr txBox="1"/>
          <p:nvPr>
            <p:ph type="title"/>
          </p:nvPr>
        </p:nvSpPr>
        <p:spPr>
          <a:xfrm>
            <a:off x="609600" y="274653"/>
            <a:ext cx="10972800" cy="11298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How the Symposium is going</a:t>
            </a:r>
            <a:endParaRPr/>
          </a:p>
        </p:txBody>
      </p:sp>
      <p:sp>
        <p:nvSpPr>
          <p:cNvPr id="141" name="Google Shape;141;p25"/>
          <p:cNvSpPr txBox="1"/>
          <p:nvPr>
            <p:ph idx="1" type="body"/>
          </p:nvPr>
        </p:nvSpPr>
        <p:spPr>
          <a:xfrm>
            <a:off x="609600" y="1696250"/>
            <a:ext cx="10972800" cy="4760400"/>
          </a:xfrm>
          <a:prstGeom prst="rect">
            <a:avLst/>
          </a:prstGeom>
        </p:spPr>
        <p:txBody>
          <a:bodyPr anchorCtr="0" anchor="t" bIns="45700" lIns="91425" spcFirstLastPara="1" rIns="91425" wrap="square" tIns="45700">
            <a:normAutofit/>
          </a:bodyPr>
          <a:lstStyle/>
          <a:p>
            <a:pPr indent="-342900" lvl="0" marL="457200" rtl="0" algn="l">
              <a:spcBef>
                <a:spcPts val="360"/>
              </a:spcBef>
              <a:spcAft>
                <a:spcPts val="0"/>
              </a:spcAft>
              <a:buSzPts val="1800"/>
              <a:buChar char="•"/>
            </a:pPr>
            <a:r>
              <a:rPr lang="en-US"/>
              <a:t>Symposium consists of two 1.5hr sessions (1 for PEOPLE) focusing on each project. </a:t>
            </a:r>
            <a:endParaRPr/>
          </a:p>
          <a:p>
            <a:pPr indent="-342900" lvl="0" marL="457200" rtl="0" algn="l">
              <a:spcBef>
                <a:spcPts val="0"/>
              </a:spcBef>
              <a:spcAft>
                <a:spcPts val="0"/>
              </a:spcAft>
              <a:buSzPts val="1800"/>
              <a:buChar char="•"/>
            </a:pPr>
            <a:r>
              <a:rPr lang="en-US"/>
              <a:t>Several invited speakers introduced the activities and perspectives related to each project.</a:t>
            </a:r>
            <a:endParaRPr/>
          </a:p>
          <a:p>
            <a:pPr indent="-342900" lvl="0" marL="457200" rtl="0" algn="l">
              <a:spcBef>
                <a:spcPts val="0"/>
              </a:spcBef>
              <a:spcAft>
                <a:spcPts val="0"/>
              </a:spcAft>
              <a:buSzPts val="1800"/>
              <a:buChar char="•"/>
            </a:pPr>
            <a:r>
              <a:rPr lang="en-US"/>
              <a:t>&gt;30 min active discussions follow the presentations.</a:t>
            </a:r>
            <a:endParaRPr/>
          </a:p>
          <a:p>
            <a:pPr indent="-342900" lvl="0" marL="457200" rtl="0" algn="l">
              <a:spcBef>
                <a:spcPts val="0"/>
              </a:spcBef>
              <a:spcAft>
                <a:spcPts val="0"/>
              </a:spcAft>
              <a:buSzPts val="1800"/>
              <a:buChar char="•"/>
            </a:pPr>
            <a:r>
              <a:rPr lang="en-US"/>
              <a:t>Wrap up discussions </a:t>
            </a:r>
            <a:endParaRPr/>
          </a:p>
          <a:p>
            <a:pPr indent="0" lvl="0" marL="457200" rtl="0" algn="l">
              <a:spcBef>
                <a:spcPts val="360"/>
              </a:spcBef>
              <a:spcAft>
                <a:spcPts val="0"/>
              </a:spcAft>
              <a:buNone/>
            </a:pPr>
            <a:r>
              <a:rPr lang="en-US"/>
              <a:t>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6"/>
          <p:cNvSpPr txBox="1"/>
          <p:nvPr>
            <p:ph type="title"/>
          </p:nvPr>
        </p:nvSpPr>
        <p:spPr>
          <a:xfrm>
            <a:off x="609600" y="274650"/>
            <a:ext cx="10972800" cy="8049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600"/>
              <a:buFont typeface="Arial"/>
              <a:buNone/>
            </a:pPr>
            <a:r>
              <a:rPr lang="en-US" sz="3600">
                <a:latin typeface="Arial"/>
                <a:ea typeface="Arial"/>
                <a:cs typeface="Arial"/>
                <a:sym typeface="Arial"/>
              </a:rPr>
              <a:t>SAGE  </a:t>
            </a:r>
            <a:r>
              <a:rPr lang="en-US" sz="2650">
                <a:highlight>
                  <a:srgbClr val="FFFFFF"/>
                </a:highlight>
              </a:rPr>
              <a:t>(Sub-seasonal Applications for aGriculture and Energy)</a:t>
            </a:r>
            <a:endParaRPr sz="2933"/>
          </a:p>
        </p:txBody>
      </p:sp>
      <p:sp>
        <p:nvSpPr>
          <p:cNvPr id="147" name="Google Shape;147;p26"/>
          <p:cNvSpPr txBox="1"/>
          <p:nvPr>
            <p:ph idx="1" type="body"/>
          </p:nvPr>
        </p:nvSpPr>
        <p:spPr>
          <a:xfrm>
            <a:off x="483075" y="973400"/>
            <a:ext cx="11418000" cy="5481000"/>
          </a:xfrm>
          <a:prstGeom prst="rect">
            <a:avLst/>
          </a:prstGeom>
          <a:noFill/>
          <a:ln>
            <a:noFill/>
          </a:ln>
        </p:spPr>
        <p:txBody>
          <a:bodyPr anchorCtr="0" anchor="t" bIns="45700" lIns="91425" spcFirstLastPara="1" rIns="91425" wrap="square" tIns="45700">
            <a:normAutofit fontScale="47500"/>
          </a:bodyPr>
          <a:lstStyle/>
          <a:p>
            <a:pPr indent="0" lvl="0" marL="0" rtl="0" algn="l">
              <a:lnSpc>
                <a:spcPct val="115000"/>
              </a:lnSpc>
              <a:spcBef>
                <a:spcPts val="1200"/>
              </a:spcBef>
              <a:spcAft>
                <a:spcPts val="0"/>
              </a:spcAft>
              <a:buClr>
                <a:schemeClr val="dk1"/>
              </a:buClr>
              <a:buSzPct val="32352"/>
              <a:buNone/>
            </a:pPr>
            <a:r>
              <a:rPr lang="en-US" sz="3400"/>
              <a:t>1. Joanne Robbins</a:t>
            </a:r>
            <a:endParaRPr sz="3400"/>
          </a:p>
          <a:p>
            <a:pPr indent="0" lvl="0" marL="0" rtl="0" algn="l">
              <a:lnSpc>
                <a:spcPct val="115000"/>
              </a:lnSpc>
              <a:spcBef>
                <a:spcPts val="1200"/>
              </a:spcBef>
              <a:spcAft>
                <a:spcPts val="0"/>
              </a:spcAft>
              <a:buClr>
                <a:schemeClr val="dk1"/>
              </a:buClr>
              <a:buSzPct val="32352"/>
              <a:buNone/>
            </a:pPr>
            <a:r>
              <a:rPr lang="en-US" sz="3400"/>
              <a:t>    The S2S real time pilot and the value of multi-disciplinary approaches in forecast application development</a:t>
            </a:r>
            <a:endParaRPr sz="3400"/>
          </a:p>
          <a:p>
            <a:pPr indent="0" lvl="0" marL="0" rtl="0" algn="l">
              <a:lnSpc>
                <a:spcPct val="115000"/>
              </a:lnSpc>
              <a:spcBef>
                <a:spcPts val="1200"/>
              </a:spcBef>
              <a:spcAft>
                <a:spcPts val="0"/>
              </a:spcAft>
              <a:buClr>
                <a:schemeClr val="dk1"/>
              </a:buClr>
              <a:buSzPct val="32352"/>
              <a:buFont typeface="Arial"/>
              <a:buNone/>
            </a:pPr>
            <a:r>
              <a:rPr lang="en-US" sz="3400"/>
              <a:t>2. Debbie Hudson</a:t>
            </a:r>
            <a:endParaRPr sz="3400"/>
          </a:p>
          <a:p>
            <a:pPr indent="0" lvl="0" marL="0" rtl="0" algn="l">
              <a:lnSpc>
                <a:spcPct val="115000"/>
              </a:lnSpc>
              <a:spcBef>
                <a:spcPts val="1200"/>
              </a:spcBef>
              <a:spcAft>
                <a:spcPts val="0"/>
              </a:spcAft>
              <a:buClr>
                <a:schemeClr val="dk1"/>
              </a:buClr>
              <a:buSzPct val="32352"/>
              <a:buFont typeface="Arial"/>
              <a:buNone/>
            </a:pPr>
            <a:r>
              <a:rPr lang="en-US" sz="3400"/>
              <a:t>    S2S research, applications and future challenges  –An Australian perspective</a:t>
            </a:r>
            <a:endParaRPr sz="3400"/>
          </a:p>
          <a:p>
            <a:pPr indent="0" lvl="0" marL="0" rtl="0" algn="l">
              <a:lnSpc>
                <a:spcPct val="115000"/>
              </a:lnSpc>
              <a:spcBef>
                <a:spcPts val="1200"/>
              </a:spcBef>
              <a:spcAft>
                <a:spcPts val="0"/>
              </a:spcAft>
              <a:buClr>
                <a:schemeClr val="dk1"/>
              </a:buClr>
              <a:buSzPct val="32352"/>
              <a:buFont typeface="Arial"/>
              <a:buNone/>
            </a:pPr>
            <a:r>
              <a:rPr lang="en-US" sz="3400"/>
              <a:t>3. Subinmal Ghosh (IIT Bombay)</a:t>
            </a:r>
            <a:endParaRPr sz="3400"/>
          </a:p>
          <a:p>
            <a:pPr indent="0" lvl="0" marL="0" rtl="0" algn="l">
              <a:lnSpc>
                <a:spcPct val="115000"/>
              </a:lnSpc>
              <a:spcBef>
                <a:spcPts val="1200"/>
              </a:spcBef>
              <a:spcAft>
                <a:spcPts val="0"/>
              </a:spcAft>
              <a:buClr>
                <a:schemeClr val="dk1"/>
              </a:buClr>
              <a:buSzPct val="32352"/>
              <a:buFont typeface="Arial"/>
              <a:buNone/>
            </a:pPr>
            <a:r>
              <a:rPr lang="en-US" sz="3400"/>
              <a:t>    Farm scale agricultural water management with S2S prediction</a:t>
            </a:r>
            <a:endParaRPr sz="3400"/>
          </a:p>
          <a:p>
            <a:pPr indent="0" lvl="0" marL="0" rtl="0" algn="l">
              <a:lnSpc>
                <a:spcPct val="115000"/>
              </a:lnSpc>
              <a:spcBef>
                <a:spcPts val="1200"/>
              </a:spcBef>
              <a:spcAft>
                <a:spcPts val="0"/>
              </a:spcAft>
              <a:buClr>
                <a:schemeClr val="dk1"/>
              </a:buClr>
              <a:buSzPct val="32352"/>
              <a:buFont typeface="Arial"/>
              <a:buNone/>
            </a:pPr>
            <a:r>
              <a:rPr lang="en-US" sz="3400"/>
              <a:t>4. Alberto Troccoli    world energy and meteorol. council</a:t>
            </a:r>
            <a:endParaRPr sz="3400"/>
          </a:p>
          <a:p>
            <a:pPr indent="0" lvl="0" marL="0" rtl="0" algn="l">
              <a:lnSpc>
                <a:spcPct val="115000"/>
              </a:lnSpc>
              <a:spcBef>
                <a:spcPts val="1200"/>
              </a:spcBef>
              <a:spcAft>
                <a:spcPts val="0"/>
              </a:spcAft>
              <a:buClr>
                <a:schemeClr val="dk1"/>
              </a:buClr>
              <a:buSzPct val="32352"/>
              <a:buFont typeface="Arial"/>
              <a:buNone/>
            </a:pPr>
            <a:r>
              <a:rPr lang="en-US" sz="3400"/>
              <a:t>    Use of muti-model combination and an independence metric in seasonal climate forecast for applications in the energy sector</a:t>
            </a:r>
            <a:endParaRPr sz="3400"/>
          </a:p>
          <a:p>
            <a:pPr indent="0" lvl="0" marL="0" rtl="0" algn="l">
              <a:lnSpc>
                <a:spcPct val="115000"/>
              </a:lnSpc>
              <a:spcBef>
                <a:spcPts val="1200"/>
              </a:spcBef>
              <a:spcAft>
                <a:spcPts val="0"/>
              </a:spcAft>
              <a:buClr>
                <a:schemeClr val="dk1"/>
              </a:buClr>
              <a:buSzPct val="32352"/>
              <a:buFont typeface="Arial"/>
              <a:buNone/>
            </a:pPr>
            <a:r>
              <a:rPr lang="en-US" sz="3400"/>
              <a:t>5. </a:t>
            </a:r>
            <a:r>
              <a:rPr lang="en-US" sz="3400"/>
              <a:t>Krishnan Raghavan</a:t>
            </a:r>
            <a:endParaRPr sz="3400"/>
          </a:p>
          <a:p>
            <a:pPr indent="0" lvl="0" marL="0" rtl="0" algn="l">
              <a:lnSpc>
                <a:spcPct val="130000"/>
              </a:lnSpc>
              <a:spcBef>
                <a:spcPts val="1200"/>
              </a:spcBef>
              <a:spcAft>
                <a:spcPts val="0"/>
              </a:spcAft>
              <a:buClr>
                <a:schemeClr val="dk1"/>
              </a:buClr>
              <a:buSzPct val="32352"/>
              <a:buFont typeface="Arial"/>
              <a:buNone/>
            </a:pPr>
            <a:r>
              <a:rPr lang="en-US" sz="3400">
                <a:highlight>
                  <a:srgbClr val="FFFFFF"/>
                </a:highlight>
              </a:rPr>
              <a:t>    Understanding the behaviour of the Asian monsoon complex system in a changing climate: A key topic for future of S2S research</a:t>
            </a:r>
            <a:endParaRPr sz="3400">
              <a:highlight>
                <a:srgbClr val="FFFFFF"/>
              </a:highlight>
            </a:endParaRPr>
          </a:p>
          <a:p>
            <a:pPr indent="0" lvl="0" marL="0" rtl="0" algn="l">
              <a:lnSpc>
                <a:spcPct val="115000"/>
              </a:lnSpc>
              <a:spcBef>
                <a:spcPts val="1200"/>
              </a:spcBef>
              <a:spcAft>
                <a:spcPts val="0"/>
              </a:spcAft>
              <a:buClr>
                <a:schemeClr val="dk1"/>
              </a:buClr>
              <a:buSzPct val="29333"/>
              <a:buFont typeface="Arial"/>
              <a:buNone/>
            </a:pPr>
            <a:r>
              <a:rPr lang="en-US" sz="3750"/>
              <a:t>6. Andrew Robertson</a:t>
            </a:r>
            <a:endParaRPr sz="3750"/>
          </a:p>
          <a:p>
            <a:pPr indent="0" lvl="0" marL="0" rtl="0" algn="l">
              <a:lnSpc>
                <a:spcPct val="130000"/>
              </a:lnSpc>
              <a:spcBef>
                <a:spcPts val="1200"/>
              </a:spcBef>
              <a:spcAft>
                <a:spcPts val="0"/>
              </a:spcAft>
              <a:buClr>
                <a:schemeClr val="dk1"/>
              </a:buClr>
              <a:buSzPct val="29333"/>
              <a:buFont typeface="Arial"/>
              <a:buNone/>
            </a:pPr>
            <a:r>
              <a:rPr lang="en-US" sz="3750"/>
              <a:t>   S2S prediction: current status and future challenges</a:t>
            </a:r>
            <a:endParaRPr sz="3750">
              <a:highlight>
                <a:srgbClr val="FFFFFF"/>
              </a:highlight>
            </a:endParaRPr>
          </a:p>
        </p:txBody>
      </p:sp>
      <p:sp>
        <p:nvSpPr>
          <p:cNvPr id="148" name="Google Shape;148;p26"/>
          <p:cNvSpPr txBox="1"/>
          <p:nvPr/>
        </p:nvSpPr>
        <p:spPr>
          <a:xfrm>
            <a:off x="10443975" y="6572250"/>
            <a:ext cx="162897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dk1"/>
                </a:solidFill>
                <a:latin typeface="Calibri"/>
                <a:ea typeface="Calibri"/>
                <a:cs typeface="Calibri"/>
                <a:sym typeface="Calibri"/>
              </a:rPr>
              <a:t>Debbie Hudson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7"/>
          <p:cNvSpPr txBox="1"/>
          <p:nvPr>
            <p:ph type="title"/>
          </p:nvPr>
        </p:nvSpPr>
        <p:spPr>
          <a:xfrm>
            <a:off x="609600" y="274652"/>
            <a:ext cx="10972800" cy="10407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Arial"/>
              <a:buNone/>
            </a:pPr>
            <a:r>
              <a:rPr lang="en-US" sz="3600">
                <a:latin typeface="Arial"/>
                <a:ea typeface="Arial"/>
                <a:cs typeface="Arial"/>
                <a:sym typeface="Arial"/>
              </a:rPr>
              <a:t>SAGE  </a:t>
            </a:r>
            <a:r>
              <a:rPr lang="en-US" sz="2650">
                <a:highlight>
                  <a:srgbClr val="FFFFFF"/>
                </a:highlight>
              </a:rPr>
              <a:t>(Sub-seasonal Applications for aGriculture and Energy)</a:t>
            </a:r>
            <a:endParaRPr sz="2650">
              <a:latin typeface="Arial"/>
              <a:ea typeface="Arial"/>
              <a:cs typeface="Arial"/>
              <a:sym typeface="Arial"/>
            </a:endParaRPr>
          </a:p>
          <a:p>
            <a:pPr indent="0" lvl="0" marL="0" rtl="0" algn="ctr">
              <a:spcBef>
                <a:spcPts val="0"/>
              </a:spcBef>
              <a:spcAft>
                <a:spcPts val="0"/>
              </a:spcAft>
              <a:buClr>
                <a:schemeClr val="dk1"/>
              </a:buClr>
              <a:buSzPct val="122727"/>
              <a:buFont typeface="Arial"/>
              <a:buNone/>
            </a:pPr>
            <a:r>
              <a:rPr lang="en-US" sz="2933">
                <a:latin typeface="Arial"/>
                <a:ea typeface="Arial"/>
                <a:cs typeface="Arial"/>
                <a:sym typeface="Arial"/>
              </a:rPr>
              <a:t>Some key challenges for S2S prediction</a:t>
            </a:r>
            <a:endParaRPr sz="2933"/>
          </a:p>
        </p:txBody>
      </p:sp>
      <p:sp>
        <p:nvSpPr>
          <p:cNvPr id="154" name="Google Shape;154;p27"/>
          <p:cNvSpPr txBox="1"/>
          <p:nvPr>
            <p:ph idx="1" type="body"/>
          </p:nvPr>
        </p:nvSpPr>
        <p:spPr>
          <a:xfrm>
            <a:off x="609600" y="1315193"/>
            <a:ext cx="10972800" cy="4526100"/>
          </a:xfrm>
          <a:prstGeom prst="rect">
            <a:avLst/>
          </a:prstGeom>
          <a:noFill/>
          <a:ln>
            <a:noFill/>
          </a:ln>
        </p:spPr>
        <p:txBody>
          <a:bodyPr anchorCtr="0" anchor="t" bIns="45700" lIns="91425" spcFirstLastPara="1" rIns="91425" wrap="square" tIns="45700">
            <a:normAutofit fontScale="62500" lnSpcReduction="10000"/>
          </a:bodyPr>
          <a:lstStyle/>
          <a:p>
            <a:pPr indent="-327660" lvl="0" marL="342900" rtl="0" algn="l">
              <a:spcBef>
                <a:spcPts val="0"/>
              </a:spcBef>
              <a:spcAft>
                <a:spcPts val="0"/>
              </a:spcAft>
              <a:buClr>
                <a:schemeClr val="dk1"/>
              </a:buClr>
              <a:buSzPct val="100000"/>
              <a:buChar char="•"/>
            </a:pPr>
            <a:r>
              <a:rPr lang="en-US"/>
              <a:t>Predictability and interactions across timescales</a:t>
            </a:r>
            <a:endParaRPr/>
          </a:p>
          <a:p>
            <a:pPr indent="-272415" lvl="1" marL="742950" rtl="0" algn="l">
              <a:spcBef>
                <a:spcPts val="392"/>
              </a:spcBef>
              <a:spcAft>
                <a:spcPts val="0"/>
              </a:spcAft>
              <a:buClr>
                <a:schemeClr val="dk1"/>
              </a:buClr>
              <a:buSzPct val="100000"/>
              <a:buChar char="–"/>
            </a:pPr>
            <a:r>
              <a:rPr lang="en-US"/>
              <a:t>For example, a rare TC (timing and location) cooled large swath of Indian Ocean NW of Australia and caused the IOD switch from negative to positive phase and also influenced on S2S prediction of Australian precipitation</a:t>
            </a:r>
            <a:endParaRPr/>
          </a:p>
          <a:p>
            <a:pPr indent="-327660" lvl="0" marL="342900" rtl="0" algn="l">
              <a:spcBef>
                <a:spcPts val="448"/>
              </a:spcBef>
              <a:spcAft>
                <a:spcPts val="0"/>
              </a:spcAft>
              <a:buClr>
                <a:schemeClr val="dk1"/>
              </a:buClr>
              <a:buSzPct val="100000"/>
              <a:buChar char="•"/>
            </a:pPr>
            <a:r>
              <a:rPr lang="en-US"/>
              <a:t>Forecasting forecast quality</a:t>
            </a:r>
            <a:endParaRPr/>
          </a:p>
          <a:p>
            <a:pPr indent="-272415" lvl="1" marL="742950" rtl="0" algn="l">
              <a:spcBef>
                <a:spcPts val="392"/>
              </a:spcBef>
              <a:spcAft>
                <a:spcPts val="0"/>
              </a:spcAft>
              <a:buClr>
                <a:schemeClr val="dk1"/>
              </a:buClr>
              <a:buSzPct val="100000"/>
              <a:buChar char="–"/>
            </a:pPr>
            <a:r>
              <a:rPr lang="en-US"/>
              <a:t>Challenging to communicate (ensemble) verification – often misunderstood</a:t>
            </a:r>
            <a:endParaRPr/>
          </a:p>
          <a:p>
            <a:pPr indent="-272415" lvl="1" marL="742950" rtl="0" algn="l">
              <a:spcBef>
                <a:spcPts val="392"/>
              </a:spcBef>
              <a:spcAft>
                <a:spcPts val="0"/>
              </a:spcAft>
              <a:buClr>
                <a:schemeClr val="dk1"/>
              </a:buClr>
              <a:buSzPct val="100000"/>
              <a:buChar char="–"/>
            </a:pPr>
            <a:r>
              <a:rPr lang="en-US"/>
              <a:t>Forecast quality does not necessarily reflect value</a:t>
            </a:r>
            <a:endParaRPr/>
          </a:p>
          <a:p>
            <a:pPr indent="-272415" lvl="1" marL="742950" rtl="0" algn="l">
              <a:spcBef>
                <a:spcPts val="392"/>
              </a:spcBef>
              <a:spcAft>
                <a:spcPts val="0"/>
              </a:spcAft>
              <a:buClr>
                <a:schemeClr val="dk1"/>
              </a:buClr>
              <a:buSzPct val="100000"/>
              <a:buChar char="–"/>
            </a:pPr>
            <a:r>
              <a:rPr lang="en-US"/>
              <a:t>Average skill does not represent windows of forecast opportunity</a:t>
            </a:r>
            <a:endParaRPr/>
          </a:p>
          <a:p>
            <a:pPr indent="-327660" lvl="0" marL="342900" rtl="0" algn="l">
              <a:spcBef>
                <a:spcPts val="448"/>
              </a:spcBef>
              <a:spcAft>
                <a:spcPts val="0"/>
              </a:spcAft>
              <a:buClr>
                <a:schemeClr val="dk1"/>
              </a:buClr>
              <a:buSzPct val="100000"/>
              <a:buChar char="•"/>
            </a:pPr>
            <a:r>
              <a:rPr lang="en-US"/>
              <a:t>Forecast products and decision-making</a:t>
            </a:r>
            <a:endParaRPr/>
          </a:p>
          <a:p>
            <a:pPr indent="-272415" lvl="1" marL="742950" rtl="0" algn="l">
              <a:spcBef>
                <a:spcPts val="392"/>
              </a:spcBef>
              <a:spcAft>
                <a:spcPts val="0"/>
              </a:spcAft>
              <a:buClr>
                <a:schemeClr val="dk1"/>
              </a:buClr>
              <a:buSzPct val="100000"/>
              <a:buChar char="–"/>
            </a:pPr>
            <a:r>
              <a:rPr lang="en-US"/>
              <a:t>The forecast has little real value, if it doesn’t provide information users need;  if it isn’t issued when users are making their critical decisions; if it is misinterpreted; if it cannot help make a decision</a:t>
            </a:r>
            <a:endParaRPr/>
          </a:p>
          <a:p>
            <a:pPr indent="-272415" lvl="1" marL="742950" rtl="0" algn="l">
              <a:spcBef>
                <a:spcPts val="392"/>
              </a:spcBef>
              <a:spcAft>
                <a:spcPts val="0"/>
              </a:spcAft>
              <a:buClr>
                <a:schemeClr val="dk1"/>
              </a:buClr>
              <a:buSzPct val="100000"/>
              <a:buChar char="–"/>
            </a:pPr>
            <a:r>
              <a:rPr lang="en-US"/>
              <a:t>Better communicate forecasts (including uncertainties); applying AI/ML to improve forecasts</a:t>
            </a:r>
            <a:endParaRPr/>
          </a:p>
          <a:p>
            <a:pPr indent="-327660" lvl="0" marL="342900" rtl="0" algn="l">
              <a:spcBef>
                <a:spcPts val="448"/>
              </a:spcBef>
              <a:spcAft>
                <a:spcPts val="0"/>
              </a:spcAft>
              <a:buClr>
                <a:schemeClr val="dk1"/>
              </a:buClr>
              <a:buSzPct val="100000"/>
              <a:buChar char="•"/>
            </a:pPr>
            <a:r>
              <a:rPr lang="en-US"/>
              <a:t>Consistent and seamless information across the timescales, from NWP to climate prediction</a:t>
            </a:r>
            <a:endParaRPr/>
          </a:p>
          <a:p>
            <a:pPr indent="-327660" lvl="0" marL="342900" rtl="0" algn="l">
              <a:spcBef>
                <a:spcPts val="448"/>
              </a:spcBef>
              <a:spcAft>
                <a:spcPts val="0"/>
              </a:spcAft>
              <a:buClr>
                <a:schemeClr val="dk1"/>
              </a:buClr>
              <a:buSzPct val="95238"/>
              <a:buChar char="•"/>
            </a:pPr>
            <a:r>
              <a:rPr lang="en-US" sz="3359"/>
              <a:t>Focusing on physics is important</a:t>
            </a:r>
            <a:endParaRPr/>
          </a:p>
          <a:p>
            <a:pPr indent="-200660" lvl="0" marL="342900" rtl="0" algn="l">
              <a:spcBef>
                <a:spcPts val="448"/>
              </a:spcBef>
              <a:spcAft>
                <a:spcPts val="0"/>
              </a:spcAft>
              <a:buClr>
                <a:schemeClr val="dk1"/>
              </a:buClr>
              <a:buSzPct val="100000"/>
              <a:buNone/>
            </a:pPr>
            <a:r>
              <a:t/>
            </a:r>
            <a:endParaRPr/>
          </a:p>
        </p:txBody>
      </p:sp>
      <p:sp>
        <p:nvSpPr>
          <p:cNvPr id="155" name="Google Shape;155;p27"/>
          <p:cNvSpPr txBox="1"/>
          <p:nvPr/>
        </p:nvSpPr>
        <p:spPr>
          <a:xfrm>
            <a:off x="10443975" y="6572250"/>
            <a:ext cx="16290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dk1"/>
                </a:solidFill>
                <a:latin typeface="Calibri"/>
                <a:ea typeface="Calibri"/>
                <a:cs typeface="Calibri"/>
                <a:sym typeface="Calibri"/>
              </a:rPr>
              <a:t>Debbie Hudson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8"/>
          <p:cNvSpPr txBox="1"/>
          <p:nvPr>
            <p:ph type="title"/>
          </p:nvPr>
        </p:nvSpPr>
        <p:spPr>
          <a:xfrm>
            <a:off x="609600" y="274649"/>
            <a:ext cx="10972800" cy="5364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URBAN(</a:t>
            </a:r>
            <a:r>
              <a:rPr lang="en-US" sz="2877">
                <a:highlight>
                  <a:srgbClr val="FFFFFF"/>
                </a:highlight>
              </a:rPr>
              <a:t>Urban Prediction of Weather Impacts for sustaiNable Development</a:t>
            </a:r>
            <a:r>
              <a:rPr lang="en-US"/>
              <a:t>)</a:t>
            </a:r>
            <a:endParaRPr/>
          </a:p>
        </p:txBody>
      </p:sp>
      <p:sp>
        <p:nvSpPr>
          <p:cNvPr id="161" name="Google Shape;161;p28"/>
          <p:cNvSpPr txBox="1"/>
          <p:nvPr>
            <p:ph idx="1" type="body"/>
          </p:nvPr>
        </p:nvSpPr>
        <p:spPr>
          <a:xfrm>
            <a:off x="609600" y="1171101"/>
            <a:ext cx="10972800" cy="49020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2200"/>
              <a:t>1. Marttial Haeffelin</a:t>
            </a:r>
            <a:endParaRPr sz="2200"/>
          </a:p>
          <a:p>
            <a:pPr indent="0" lvl="0" marL="0" rtl="0" algn="l">
              <a:lnSpc>
                <a:spcPct val="115000"/>
              </a:lnSpc>
              <a:spcBef>
                <a:spcPts val="0"/>
              </a:spcBef>
              <a:spcAft>
                <a:spcPts val="0"/>
              </a:spcAft>
              <a:buNone/>
            </a:pPr>
            <a:r>
              <a:rPr lang="en-US" sz="2200"/>
              <a:t>  Observations needed to aid urban boundary layer research and model development</a:t>
            </a:r>
            <a:endParaRPr sz="2200">
              <a:highlight>
                <a:srgbClr val="FFFFFF"/>
              </a:highlight>
            </a:endParaRPr>
          </a:p>
          <a:p>
            <a:pPr indent="0" lvl="0" marL="0" rtl="0" algn="l">
              <a:lnSpc>
                <a:spcPct val="115000"/>
              </a:lnSpc>
              <a:spcBef>
                <a:spcPts val="0"/>
              </a:spcBef>
              <a:spcAft>
                <a:spcPts val="0"/>
              </a:spcAft>
              <a:buNone/>
            </a:pPr>
            <a:r>
              <a:rPr lang="en-US" sz="2200">
                <a:highlight>
                  <a:srgbClr val="FFFFFF"/>
                </a:highlight>
              </a:rPr>
              <a:t>  Insights from the on-going PANAME initiative</a:t>
            </a:r>
            <a:endParaRPr sz="2200">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US" sz="2200">
                <a:highlight>
                  <a:srgbClr val="FFFFFF"/>
                </a:highlight>
              </a:rPr>
              <a:t>2. Takemasa Miyoshi</a:t>
            </a:r>
            <a:endParaRPr sz="2200">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US" sz="2200">
                <a:highlight>
                  <a:srgbClr val="FFFFFF"/>
                </a:highlight>
              </a:rPr>
              <a:t>  Big data assimilation</a:t>
            </a:r>
            <a:endParaRPr sz="2200">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US" sz="2200"/>
              <a:t>3. Sue Grimmond</a:t>
            </a:r>
            <a:endParaRPr sz="2200"/>
          </a:p>
          <a:p>
            <a:pPr indent="0" lvl="0" marL="0" rtl="0" algn="l">
              <a:lnSpc>
                <a:spcPct val="115000"/>
              </a:lnSpc>
              <a:spcBef>
                <a:spcPts val="0"/>
              </a:spcBef>
              <a:spcAft>
                <a:spcPts val="0"/>
              </a:spcAft>
              <a:buClr>
                <a:schemeClr val="dk1"/>
              </a:buClr>
              <a:buSzPts val="1100"/>
              <a:buFont typeface="Arial"/>
              <a:buNone/>
            </a:pPr>
            <a:r>
              <a:rPr lang="en-US" sz="2200"/>
              <a:t>  Urban weather prediction :: needs for delivering sustainable development</a:t>
            </a:r>
            <a:endParaRPr sz="2200"/>
          </a:p>
          <a:p>
            <a:pPr indent="0" lvl="0" marL="0" rtl="0" algn="l">
              <a:lnSpc>
                <a:spcPct val="115000"/>
              </a:lnSpc>
              <a:spcBef>
                <a:spcPts val="0"/>
              </a:spcBef>
              <a:spcAft>
                <a:spcPts val="0"/>
              </a:spcAft>
              <a:buClr>
                <a:schemeClr val="dk1"/>
              </a:buClr>
              <a:buSzPts val="1100"/>
              <a:buFont typeface="Arial"/>
              <a:buNone/>
            </a:pPr>
            <a:r>
              <a:rPr lang="en-US" sz="2200"/>
              <a:t>4. Sylvie Leroyer</a:t>
            </a:r>
            <a:endParaRPr sz="2200"/>
          </a:p>
          <a:p>
            <a:pPr indent="0" lvl="0" marL="0" rtl="0" algn="l">
              <a:lnSpc>
                <a:spcPct val="115000"/>
              </a:lnSpc>
              <a:spcBef>
                <a:spcPts val="0"/>
              </a:spcBef>
              <a:spcAft>
                <a:spcPts val="0"/>
              </a:spcAft>
              <a:buClr>
                <a:schemeClr val="dk1"/>
              </a:buClr>
              <a:buSzPts val="1100"/>
              <a:buFont typeface="Arial"/>
              <a:buNone/>
            </a:pPr>
            <a:r>
              <a:rPr lang="en-US" sz="2200">
                <a:highlight>
                  <a:srgbClr val="FFFFFF"/>
                </a:highlight>
              </a:rPr>
              <a:t>  How services can benefit from urban-scale NWP modeling?</a:t>
            </a:r>
            <a:endParaRPr sz="2200">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US" sz="2200">
                <a:highlight>
                  <a:srgbClr val="FFFFFF"/>
                </a:highlight>
              </a:rPr>
              <a:t>5. Isadora Jimenez</a:t>
            </a:r>
            <a:endParaRPr sz="2200">
              <a:highlight>
                <a:srgbClr val="FFFFFF"/>
              </a:highlight>
            </a:endParaRPr>
          </a:p>
          <a:p>
            <a:pPr indent="0" lvl="0" marL="0" rtl="0" algn="l">
              <a:lnSpc>
                <a:spcPct val="115000"/>
              </a:lnSpc>
              <a:spcBef>
                <a:spcPts val="0"/>
              </a:spcBef>
              <a:spcAft>
                <a:spcPts val="0"/>
              </a:spcAft>
              <a:buClr>
                <a:schemeClr val="dk1"/>
              </a:buClr>
              <a:buSzPts val="1100"/>
              <a:buFont typeface="Arial"/>
              <a:buNone/>
            </a:pPr>
            <a:r>
              <a:t/>
            </a:r>
            <a:endParaRPr sz="17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9"/>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URBAN</a:t>
            </a:r>
            <a:endParaRPr/>
          </a:p>
        </p:txBody>
      </p:sp>
      <p:sp>
        <p:nvSpPr>
          <p:cNvPr id="167" name="Google Shape;167;p29"/>
          <p:cNvSpPr txBox="1"/>
          <p:nvPr>
            <p:ph idx="1" type="body"/>
          </p:nvPr>
        </p:nvSpPr>
        <p:spPr>
          <a:xfrm>
            <a:off x="609600" y="1600201"/>
            <a:ext cx="10972800" cy="4526100"/>
          </a:xfrm>
          <a:prstGeom prst="rect">
            <a:avLst/>
          </a:prstGeom>
          <a:noFill/>
          <a:ln>
            <a:noFill/>
          </a:ln>
        </p:spPr>
        <p:txBody>
          <a:bodyPr anchorCtr="0" anchor="t" bIns="45700" lIns="91425" spcFirstLastPara="1" rIns="91425" wrap="square" tIns="45700">
            <a:normAutofit lnSpcReduction="10000"/>
          </a:bodyPr>
          <a:lstStyle/>
          <a:p>
            <a:pPr indent="-342900" lvl="0" marL="342900" rtl="0" algn="l">
              <a:spcBef>
                <a:spcPts val="0"/>
              </a:spcBef>
              <a:spcAft>
                <a:spcPts val="0"/>
              </a:spcAft>
              <a:buClr>
                <a:schemeClr val="dk1"/>
              </a:buClr>
              <a:buSzPts val="2000"/>
              <a:buChar char="•"/>
            </a:pPr>
            <a:r>
              <a:rPr lang="en-US" sz="2000"/>
              <a:t> Novel observations aiding urban boundary layer research and model development (M. Haeffelin)</a:t>
            </a:r>
            <a:endParaRPr/>
          </a:p>
          <a:p>
            <a:pPr indent="-285750" lvl="1" marL="742950" rtl="0" algn="l">
              <a:spcBef>
                <a:spcPts val="360"/>
              </a:spcBef>
              <a:spcAft>
                <a:spcPts val="0"/>
              </a:spcAft>
              <a:buClr>
                <a:schemeClr val="dk1"/>
              </a:buClr>
              <a:buSzPts val="1800"/>
              <a:buChar char="–"/>
            </a:pPr>
            <a:r>
              <a:rPr lang="en-US" sz="1800"/>
              <a:t>At surface-atmosphere interface,</a:t>
            </a:r>
            <a:endParaRPr/>
          </a:p>
          <a:p>
            <a:pPr indent="-285750" lvl="1" marL="742950" rtl="0" algn="l">
              <a:spcBef>
                <a:spcPts val="360"/>
              </a:spcBef>
              <a:spcAft>
                <a:spcPts val="0"/>
              </a:spcAft>
              <a:buClr>
                <a:schemeClr val="dk1"/>
              </a:buClr>
              <a:buSzPts val="1800"/>
              <a:buChar char="–"/>
            </a:pPr>
            <a:r>
              <a:rPr lang="en-US" sz="1800"/>
              <a:t>Vertical profiles in the boundary layer,</a:t>
            </a:r>
            <a:endParaRPr/>
          </a:p>
          <a:p>
            <a:pPr indent="-285750" lvl="1" marL="742950" rtl="0" algn="l">
              <a:spcBef>
                <a:spcPts val="360"/>
              </a:spcBef>
              <a:spcAft>
                <a:spcPts val="0"/>
              </a:spcAft>
              <a:buClr>
                <a:schemeClr val="dk1"/>
              </a:buClr>
              <a:buSzPts val="1800"/>
              <a:buChar char="–"/>
            </a:pPr>
            <a:r>
              <a:rPr lang="en-US" sz="1800"/>
              <a:t>In selected contrasted locations (city center vs. urban parks)</a:t>
            </a:r>
            <a:endParaRPr/>
          </a:p>
          <a:p>
            <a:pPr indent="-285750" lvl="1" marL="742950" rtl="0" algn="l">
              <a:spcBef>
                <a:spcPts val="360"/>
              </a:spcBef>
              <a:spcAft>
                <a:spcPts val="0"/>
              </a:spcAft>
              <a:buClr>
                <a:schemeClr val="dk1"/>
              </a:buClr>
              <a:buSzPts val="1800"/>
              <a:buChar char="–"/>
            </a:pPr>
            <a:r>
              <a:rPr lang="en-US" sz="1800"/>
              <a:t>Sustainable observation systems</a:t>
            </a:r>
            <a:endParaRPr/>
          </a:p>
          <a:p>
            <a:pPr indent="-342900" lvl="0" marL="342900" rtl="0" algn="l">
              <a:spcBef>
                <a:spcPts val="400"/>
              </a:spcBef>
              <a:spcAft>
                <a:spcPts val="0"/>
              </a:spcAft>
              <a:buClr>
                <a:schemeClr val="dk1"/>
              </a:buClr>
              <a:buSzPts val="2000"/>
              <a:buChar char="•"/>
            </a:pPr>
            <a:r>
              <a:rPr lang="en-US" sz="2000"/>
              <a:t>30-s-update, 100-m, Big Data Assimilation (T. Miyoshi)</a:t>
            </a:r>
            <a:endParaRPr sz="2000"/>
          </a:p>
          <a:p>
            <a:pPr indent="-298450" lvl="1" marL="742950" rtl="0" algn="l">
              <a:spcBef>
                <a:spcPts val="400"/>
              </a:spcBef>
              <a:spcAft>
                <a:spcPts val="0"/>
              </a:spcAft>
              <a:buSzPts val="2000"/>
              <a:buChar char="–"/>
            </a:pPr>
            <a:r>
              <a:rPr lang="en-US" sz="2000"/>
              <a:t>fusing AI and DA with HPC</a:t>
            </a:r>
            <a:endParaRPr sz="2000"/>
          </a:p>
          <a:p>
            <a:pPr indent="-342900" lvl="0" marL="342900" rtl="0" algn="l">
              <a:spcBef>
                <a:spcPts val="400"/>
              </a:spcBef>
              <a:spcAft>
                <a:spcPts val="0"/>
              </a:spcAft>
              <a:buClr>
                <a:schemeClr val="dk1"/>
              </a:buClr>
              <a:buSzPts val="2000"/>
              <a:buChar char="•"/>
            </a:pPr>
            <a:r>
              <a:rPr lang="en-US" sz="2000"/>
              <a:t>Research co-production (I. Jiménez):</a:t>
            </a:r>
            <a:endParaRPr/>
          </a:p>
          <a:p>
            <a:pPr indent="-285750" lvl="1" marL="742950" rtl="0" algn="l">
              <a:spcBef>
                <a:spcPts val="360"/>
              </a:spcBef>
              <a:spcAft>
                <a:spcPts val="0"/>
              </a:spcAft>
              <a:buClr>
                <a:schemeClr val="dk1"/>
              </a:buClr>
              <a:buSzPts val="1800"/>
              <a:buChar char="–"/>
            </a:pPr>
            <a:r>
              <a:rPr lang="en-US" sz="1800"/>
              <a:t>Urban prediction for WHOM? WHAT is actually needed? To cover WHICH needs? WHO would benefit from it? HOW should data and services be delivered?</a:t>
            </a:r>
            <a:endParaRPr/>
          </a:p>
          <a:p>
            <a:pPr indent="-342900" lvl="0" marL="342900" rtl="0" algn="l">
              <a:spcBef>
                <a:spcPts val="400"/>
              </a:spcBef>
              <a:spcAft>
                <a:spcPts val="0"/>
              </a:spcAft>
              <a:buClr>
                <a:schemeClr val="dk1"/>
              </a:buClr>
              <a:buSzPts val="2000"/>
              <a:buChar char="•"/>
            </a:pPr>
            <a:r>
              <a:rPr lang="en-US" sz="2000"/>
              <a:t>Science communication: public engagement, increased societal awareness, etc.</a:t>
            </a:r>
            <a:endParaRPr sz="18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30"/>
          <p:cNvSpPr txBox="1"/>
          <p:nvPr>
            <p:ph type="title"/>
          </p:nvPr>
        </p:nvSpPr>
        <p:spPr>
          <a:xfrm>
            <a:off x="609600" y="274638"/>
            <a:ext cx="10972800" cy="1143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IHAPP (</a:t>
            </a:r>
            <a:r>
              <a:rPr lang="en-US" sz="2700">
                <a:highlight>
                  <a:srgbClr val="FFFFFF"/>
                </a:highlight>
              </a:rPr>
              <a:t>Integrated Hydrology And Precipitation Prediction</a:t>
            </a:r>
            <a:r>
              <a:rPr lang="en-US"/>
              <a:t>)</a:t>
            </a:r>
            <a:endParaRPr/>
          </a:p>
        </p:txBody>
      </p:sp>
      <p:sp>
        <p:nvSpPr>
          <p:cNvPr id="173" name="Google Shape;173;p30"/>
          <p:cNvSpPr txBox="1"/>
          <p:nvPr>
            <p:ph idx="1" type="body"/>
          </p:nvPr>
        </p:nvSpPr>
        <p:spPr>
          <a:xfrm>
            <a:off x="609600" y="1548575"/>
            <a:ext cx="10972800" cy="45777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2100">
                <a:highlight>
                  <a:schemeClr val="lt1"/>
                </a:highlight>
              </a:rPr>
              <a:t>1. Vincent Fortin (CANADA)</a:t>
            </a:r>
            <a:endParaRPr sz="2100">
              <a:highlight>
                <a:schemeClr val="lt1"/>
              </a:highlight>
            </a:endParaRPr>
          </a:p>
          <a:p>
            <a:pPr indent="0" lvl="0" marL="0" rtl="0" algn="l">
              <a:lnSpc>
                <a:spcPct val="115000"/>
              </a:lnSpc>
              <a:spcBef>
                <a:spcPts val="0"/>
              </a:spcBef>
              <a:spcAft>
                <a:spcPts val="0"/>
              </a:spcAft>
              <a:buNone/>
            </a:pPr>
            <a:r>
              <a:rPr lang="en-US" sz="2100">
                <a:highlight>
                  <a:schemeClr val="lt1"/>
                </a:highlight>
              </a:rPr>
              <a:t>  Leveraging improvements in remotely sensed observations of precipitation and soil moisture for water cycle prediction</a:t>
            </a:r>
            <a:endParaRPr sz="2100">
              <a:highlight>
                <a:schemeClr val="lt1"/>
              </a:highlight>
            </a:endParaRPr>
          </a:p>
          <a:p>
            <a:pPr indent="0" lvl="0" marL="0" rtl="0" algn="l">
              <a:lnSpc>
                <a:spcPct val="115000"/>
              </a:lnSpc>
              <a:spcBef>
                <a:spcPts val="0"/>
              </a:spcBef>
              <a:spcAft>
                <a:spcPts val="0"/>
              </a:spcAft>
              <a:buNone/>
            </a:pPr>
            <a:r>
              <a:rPr lang="en-US" sz="2100"/>
              <a:t>2. Xubin Zeng  :  GEWEX SSG Co-Chair</a:t>
            </a:r>
            <a:endParaRPr sz="2100"/>
          </a:p>
          <a:p>
            <a:pPr indent="0" lvl="0" marL="0" rtl="0" algn="l">
              <a:lnSpc>
                <a:spcPct val="115000"/>
              </a:lnSpc>
              <a:spcBef>
                <a:spcPts val="0"/>
              </a:spcBef>
              <a:spcAft>
                <a:spcPts val="0"/>
              </a:spcAft>
              <a:buNone/>
            </a:pPr>
            <a:r>
              <a:rPr lang="en-US" sz="2100"/>
              <a:t>  Precipitation and Hydrology</a:t>
            </a:r>
            <a:endParaRPr sz="2100"/>
          </a:p>
          <a:p>
            <a:pPr indent="0" lvl="0" marL="0" rtl="0" algn="l">
              <a:lnSpc>
                <a:spcPct val="115000"/>
              </a:lnSpc>
              <a:spcBef>
                <a:spcPts val="0"/>
              </a:spcBef>
              <a:spcAft>
                <a:spcPts val="0"/>
              </a:spcAft>
              <a:buClr>
                <a:schemeClr val="dk1"/>
              </a:buClr>
              <a:buSzPts val="1100"/>
              <a:buFont typeface="Arial"/>
              <a:buNone/>
            </a:pPr>
            <a:r>
              <a:rPr lang="en-US" sz="2100"/>
              <a:t>3. Chiara Marsigli</a:t>
            </a:r>
            <a:endParaRPr sz="2100"/>
          </a:p>
          <a:p>
            <a:pPr indent="0" lvl="0" marL="0" rtl="0" algn="l">
              <a:lnSpc>
                <a:spcPct val="115000"/>
              </a:lnSpc>
              <a:spcBef>
                <a:spcPts val="0"/>
              </a:spcBef>
              <a:spcAft>
                <a:spcPts val="0"/>
              </a:spcAft>
              <a:buNone/>
            </a:pPr>
            <a:r>
              <a:rPr lang="en-US" sz="2100"/>
              <a:t>  High-resolution forecast of precipitation and its uncertainty for hydro-meteorological predictions</a:t>
            </a:r>
            <a:endParaRPr sz="2100">
              <a:highlight>
                <a:schemeClr val="lt1"/>
              </a:highlight>
            </a:endParaRPr>
          </a:p>
          <a:p>
            <a:pPr indent="0" lvl="0" marL="0" rtl="0" algn="l">
              <a:lnSpc>
                <a:spcPct val="115000"/>
              </a:lnSpc>
              <a:spcBef>
                <a:spcPts val="0"/>
              </a:spcBef>
              <a:spcAft>
                <a:spcPts val="0"/>
              </a:spcAft>
              <a:buClr>
                <a:schemeClr val="dk1"/>
              </a:buClr>
              <a:buSzPts val="1100"/>
              <a:buFont typeface="Arial"/>
              <a:buNone/>
            </a:pPr>
            <a:r>
              <a:rPr lang="en-US" sz="2100">
                <a:highlight>
                  <a:schemeClr val="lt1"/>
                </a:highlight>
              </a:rPr>
              <a:t>4</a:t>
            </a:r>
            <a:r>
              <a:rPr lang="en-US" sz="2100">
                <a:highlight>
                  <a:schemeClr val="lt1"/>
                </a:highlight>
              </a:rPr>
              <a:t>. Sally Potter</a:t>
            </a:r>
            <a:endParaRPr sz="2100">
              <a:highlight>
                <a:schemeClr val="lt1"/>
              </a:highlight>
            </a:endParaRPr>
          </a:p>
          <a:p>
            <a:pPr indent="0" lvl="0" marL="0" rtl="0" algn="l">
              <a:lnSpc>
                <a:spcPct val="115000"/>
              </a:lnSpc>
              <a:spcBef>
                <a:spcPts val="0"/>
              </a:spcBef>
              <a:spcAft>
                <a:spcPts val="0"/>
              </a:spcAft>
              <a:buClr>
                <a:schemeClr val="dk1"/>
              </a:buClr>
              <a:buSzPts val="1100"/>
              <a:buFont typeface="Arial"/>
              <a:buNone/>
            </a:pPr>
            <a:r>
              <a:rPr lang="en-US" sz="2100">
                <a:highlight>
                  <a:schemeClr val="lt1"/>
                </a:highlight>
              </a:rPr>
              <a:t>  Integrating hydrology and precipitation research with societal needs</a:t>
            </a:r>
            <a:endParaRPr sz="2100">
              <a:highlight>
                <a:schemeClr val="lt1"/>
              </a:highlight>
            </a:endParaRPr>
          </a:p>
          <a:p>
            <a:pPr indent="0" lvl="0" marL="0" rtl="0" algn="l">
              <a:lnSpc>
                <a:spcPct val="115000"/>
              </a:lnSpc>
              <a:spcBef>
                <a:spcPts val="0"/>
              </a:spcBef>
              <a:spcAft>
                <a:spcPts val="0"/>
              </a:spcAft>
              <a:buClr>
                <a:schemeClr val="dk1"/>
              </a:buClr>
              <a:buSzPts val="1100"/>
              <a:buFont typeface="Arial"/>
              <a:buNone/>
            </a:pPr>
            <a:r>
              <a:rPr lang="en-US" sz="2100">
                <a:highlight>
                  <a:schemeClr val="lt1"/>
                </a:highlight>
              </a:rPr>
              <a:t>5. Osvaldo Moraes </a:t>
            </a:r>
            <a:endParaRPr sz="2100">
              <a:highlight>
                <a:schemeClr val="lt1"/>
              </a:highlight>
            </a:endParaRPr>
          </a:p>
          <a:p>
            <a:pPr indent="0" lvl="0" marL="0" rtl="0" algn="l">
              <a:lnSpc>
                <a:spcPct val="115000"/>
              </a:lnSpc>
              <a:spcBef>
                <a:spcPts val="0"/>
              </a:spcBef>
              <a:spcAft>
                <a:spcPts val="0"/>
              </a:spcAft>
              <a:buClr>
                <a:schemeClr val="dk1"/>
              </a:buClr>
              <a:buSzPts val="1100"/>
              <a:buFont typeface="Arial"/>
              <a:buNone/>
            </a:pPr>
            <a:r>
              <a:rPr lang="en-US" sz="2100">
                <a:highlight>
                  <a:schemeClr val="lt1"/>
                </a:highlight>
              </a:rPr>
              <a:t>  Building an Impact-Based Early Warning System (EWS) for Weather, Water, and Climate Hazards</a:t>
            </a:r>
            <a:endParaRPr sz="21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31"/>
          <p:cNvSpPr txBox="1"/>
          <p:nvPr>
            <p:ph type="title"/>
          </p:nvPr>
        </p:nvSpPr>
        <p:spPr>
          <a:xfrm>
            <a:off x="609600" y="274638"/>
            <a:ext cx="10972800" cy="1143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IHAPP</a:t>
            </a:r>
            <a:endParaRPr/>
          </a:p>
        </p:txBody>
      </p:sp>
      <p:sp>
        <p:nvSpPr>
          <p:cNvPr id="179" name="Google Shape;179;p31"/>
          <p:cNvSpPr txBox="1"/>
          <p:nvPr>
            <p:ph idx="1" type="body"/>
          </p:nvPr>
        </p:nvSpPr>
        <p:spPr>
          <a:xfrm>
            <a:off x="609600" y="1143000"/>
            <a:ext cx="10972800" cy="4983300"/>
          </a:xfrm>
          <a:prstGeom prst="rect">
            <a:avLst/>
          </a:prstGeom>
        </p:spPr>
        <p:txBody>
          <a:bodyPr anchorCtr="0" anchor="t" bIns="45700" lIns="91425" spcFirstLastPara="1" rIns="91425" wrap="square" tIns="45700">
            <a:normAutofit lnSpcReduction="20000"/>
          </a:bodyPr>
          <a:lstStyle/>
          <a:p>
            <a:pPr indent="0" lvl="0" marL="0" rtl="0" algn="l">
              <a:lnSpc>
                <a:spcPct val="115000"/>
              </a:lnSpc>
              <a:spcBef>
                <a:spcPts val="400"/>
              </a:spcBef>
              <a:spcAft>
                <a:spcPts val="0"/>
              </a:spcAft>
              <a:buNone/>
            </a:pPr>
            <a:r>
              <a:rPr b="1" lang="en-US" sz="1600"/>
              <a:t>Leveraging remote sensing observations of precipitation and soil moisture for water cycle prediction (Vincent Fortin)</a:t>
            </a:r>
            <a:endParaRPr b="1" sz="1600"/>
          </a:p>
          <a:p>
            <a:pPr indent="0" lvl="0" marL="0" rtl="0" algn="l">
              <a:lnSpc>
                <a:spcPct val="115000"/>
              </a:lnSpc>
              <a:spcBef>
                <a:spcPts val="300"/>
              </a:spcBef>
              <a:spcAft>
                <a:spcPts val="0"/>
              </a:spcAft>
              <a:buNone/>
            </a:pPr>
            <a:r>
              <a:rPr lang="en-US" sz="1400">
                <a:latin typeface="Arial"/>
                <a:ea typeface="Arial"/>
                <a:cs typeface="Arial"/>
                <a:sym typeface="Arial"/>
              </a:rPr>
              <a:t>–</a:t>
            </a:r>
            <a:r>
              <a:rPr lang="en-US" sz="1400"/>
              <a:t>Water cycle prediction using coupled numerical models and weakly-</a:t>
            </a:r>
            <a:r>
              <a:rPr lang="en-US" sz="1400"/>
              <a:t>coupled</a:t>
            </a:r>
            <a:r>
              <a:rPr lang="en-US" sz="1400"/>
              <a:t> data assimilation systems provides a flexible framework for taking advantage of remotely sensed observations of precipitation and soil moisture</a:t>
            </a:r>
            <a:endParaRPr sz="1400"/>
          </a:p>
          <a:p>
            <a:pPr indent="0" lvl="0" marL="0" rtl="0" algn="l">
              <a:lnSpc>
                <a:spcPct val="115000"/>
              </a:lnSpc>
              <a:spcBef>
                <a:spcPts val="300"/>
              </a:spcBef>
              <a:spcAft>
                <a:spcPts val="0"/>
              </a:spcAft>
              <a:buNone/>
            </a:pPr>
            <a:r>
              <a:rPr lang="en-US" sz="1400">
                <a:latin typeface="Arial"/>
                <a:ea typeface="Arial"/>
                <a:cs typeface="Arial"/>
                <a:sym typeface="Arial"/>
              </a:rPr>
              <a:t>–</a:t>
            </a:r>
            <a:r>
              <a:rPr lang="en-US" sz="1400"/>
              <a:t>The resulting surface and river prediction system outperforms the driving atmospheric model for near-surface temperature, dew point departure and wind speed prediction</a:t>
            </a:r>
            <a:endParaRPr sz="1400"/>
          </a:p>
          <a:p>
            <a:pPr indent="0" lvl="0" marL="0" rtl="0" algn="l">
              <a:lnSpc>
                <a:spcPct val="115000"/>
              </a:lnSpc>
              <a:spcBef>
                <a:spcPts val="400"/>
              </a:spcBef>
              <a:spcAft>
                <a:spcPts val="0"/>
              </a:spcAft>
              <a:buNone/>
            </a:pPr>
            <a:r>
              <a:rPr b="1" lang="en-US" sz="1600"/>
              <a:t>Precipitation initiatives and cross-cutting activities at GEWEX (Xubing Zeng)</a:t>
            </a:r>
            <a:endParaRPr b="1" sz="1600"/>
          </a:p>
          <a:p>
            <a:pPr indent="0" lvl="0" marL="0" rtl="0" algn="l">
              <a:lnSpc>
                <a:spcPct val="115000"/>
              </a:lnSpc>
              <a:spcBef>
                <a:spcPts val="300"/>
              </a:spcBef>
              <a:spcAft>
                <a:spcPts val="0"/>
              </a:spcAft>
              <a:buNone/>
            </a:pPr>
            <a:r>
              <a:rPr lang="en-US" sz="1400">
                <a:latin typeface="Arial"/>
                <a:ea typeface="Arial"/>
                <a:cs typeface="Arial"/>
                <a:sym typeface="Arial"/>
              </a:rPr>
              <a:t>–</a:t>
            </a:r>
            <a:r>
              <a:rPr lang="en-US" sz="1400"/>
              <a:t>Understanding and predicting extremes</a:t>
            </a:r>
            <a:endParaRPr sz="1400"/>
          </a:p>
          <a:p>
            <a:pPr indent="0" lvl="0" marL="0" rtl="0" algn="l">
              <a:lnSpc>
                <a:spcPct val="115000"/>
              </a:lnSpc>
              <a:spcBef>
                <a:spcPts val="300"/>
              </a:spcBef>
              <a:spcAft>
                <a:spcPts val="0"/>
              </a:spcAft>
              <a:buNone/>
            </a:pPr>
            <a:r>
              <a:rPr lang="en-US" sz="1400">
                <a:latin typeface="Arial"/>
                <a:ea typeface="Arial"/>
                <a:cs typeface="Arial"/>
                <a:sym typeface="Arial"/>
              </a:rPr>
              <a:t>–</a:t>
            </a:r>
            <a:r>
              <a:rPr lang="en-US" sz="1400"/>
              <a:t>Diurnal cycle of convection (GASS)</a:t>
            </a:r>
            <a:endParaRPr sz="1400"/>
          </a:p>
          <a:p>
            <a:pPr indent="0" lvl="0" marL="0" rtl="0" algn="l">
              <a:lnSpc>
                <a:spcPct val="115000"/>
              </a:lnSpc>
              <a:spcBef>
                <a:spcPts val="300"/>
              </a:spcBef>
              <a:spcAft>
                <a:spcPts val="0"/>
              </a:spcAft>
              <a:buNone/>
            </a:pPr>
            <a:r>
              <a:rPr lang="en-US" sz="1400">
                <a:latin typeface="Arial"/>
                <a:ea typeface="Arial"/>
                <a:cs typeface="Arial"/>
                <a:sym typeface="Arial"/>
              </a:rPr>
              <a:t>–</a:t>
            </a:r>
            <a:r>
              <a:rPr lang="en-US" sz="1400"/>
              <a:t>Aerosol-precipitation process (GAP)</a:t>
            </a:r>
            <a:endParaRPr sz="1400"/>
          </a:p>
          <a:p>
            <a:pPr indent="0" lvl="0" marL="0" rtl="0" algn="l">
              <a:lnSpc>
                <a:spcPct val="115000"/>
              </a:lnSpc>
              <a:spcBef>
                <a:spcPts val="300"/>
              </a:spcBef>
              <a:spcAft>
                <a:spcPts val="0"/>
              </a:spcAft>
              <a:buNone/>
            </a:pPr>
            <a:r>
              <a:rPr lang="en-US" sz="1400">
                <a:latin typeface="Arial"/>
                <a:ea typeface="Arial"/>
                <a:cs typeface="Arial"/>
                <a:sym typeface="Arial"/>
              </a:rPr>
              <a:t>–</a:t>
            </a:r>
            <a:r>
              <a:rPr lang="en-US" sz="1400"/>
              <a:t>Precipitation assessment (GDAP)</a:t>
            </a:r>
            <a:endParaRPr sz="1400"/>
          </a:p>
          <a:p>
            <a:pPr indent="0" lvl="0" marL="0" rtl="0" algn="l">
              <a:lnSpc>
                <a:spcPct val="115000"/>
              </a:lnSpc>
              <a:spcBef>
                <a:spcPts val="300"/>
              </a:spcBef>
              <a:spcAft>
                <a:spcPts val="0"/>
              </a:spcAft>
              <a:buNone/>
            </a:pPr>
            <a:r>
              <a:rPr lang="en-US" sz="1400">
                <a:latin typeface="Arial"/>
                <a:ea typeface="Arial"/>
                <a:cs typeface="Arial"/>
                <a:sym typeface="Arial"/>
              </a:rPr>
              <a:t>–</a:t>
            </a:r>
            <a:r>
              <a:rPr lang="en-US" sz="1400"/>
              <a:t>WCRP Global Precipitation EXperiment (GPEX): establishment/expansion of precip dataset; weather-S2S ensemble dataset; support capacity building via workshop etc.</a:t>
            </a:r>
            <a:endParaRPr sz="1400"/>
          </a:p>
          <a:p>
            <a:pPr indent="0" lvl="0" marL="0" rtl="0" algn="l">
              <a:lnSpc>
                <a:spcPct val="115000"/>
              </a:lnSpc>
              <a:spcBef>
                <a:spcPts val="400"/>
              </a:spcBef>
              <a:spcAft>
                <a:spcPts val="0"/>
              </a:spcAft>
              <a:buNone/>
            </a:pPr>
            <a:r>
              <a:rPr b="1" lang="en-US" sz="1600"/>
              <a:t>Integrated multi-hazard forecasts and warning (Sally Potter)</a:t>
            </a:r>
            <a:endParaRPr b="1" sz="1600"/>
          </a:p>
          <a:p>
            <a:pPr indent="0" lvl="0" marL="0" rtl="0" algn="l">
              <a:lnSpc>
                <a:spcPct val="115000"/>
              </a:lnSpc>
              <a:spcBef>
                <a:spcPts val="300"/>
              </a:spcBef>
              <a:spcAft>
                <a:spcPts val="0"/>
              </a:spcAft>
              <a:buNone/>
            </a:pPr>
            <a:r>
              <a:rPr lang="en-US" sz="1400">
                <a:latin typeface="Arial"/>
                <a:ea typeface="Arial"/>
                <a:cs typeface="Arial"/>
                <a:sym typeface="Arial"/>
              </a:rPr>
              <a:t>–</a:t>
            </a:r>
            <a:r>
              <a:rPr lang="en-US" sz="1400"/>
              <a:t>Integration of multi-hazards and disciplines (heavy rain, flooding, landslides, lahars); Integration across WMO; involve vulnerable communities; interagency partnership and data sharing</a:t>
            </a:r>
            <a:endParaRPr sz="1400"/>
          </a:p>
          <a:p>
            <a:pPr indent="0" lvl="0" marL="0" rtl="0" algn="l">
              <a:lnSpc>
                <a:spcPct val="115000"/>
              </a:lnSpc>
              <a:spcBef>
                <a:spcPts val="300"/>
              </a:spcBef>
              <a:spcAft>
                <a:spcPts val="0"/>
              </a:spcAft>
              <a:buNone/>
            </a:pPr>
            <a:r>
              <a:rPr lang="en-US" sz="1400">
                <a:latin typeface="Arial"/>
                <a:ea typeface="Arial"/>
                <a:cs typeface="Arial"/>
                <a:sym typeface="Arial"/>
              </a:rPr>
              <a:t>–</a:t>
            </a:r>
            <a:r>
              <a:rPr lang="en-US" sz="1400"/>
              <a:t>Need to be people-centered, impact-based warming system needs vulnerability and exposure information; social science is critical</a:t>
            </a:r>
            <a:endParaRPr sz="1400"/>
          </a:p>
          <a:p>
            <a:pPr indent="0" lvl="0" marL="0" rtl="0" algn="l">
              <a:lnSpc>
                <a:spcPct val="115000"/>
              </a:lnSpc>
              <a:spcBef>
                <a:spcPts val="400"/>
              </a:spcBef>
              <a:spcAft>
                <a:spcPts val="0"/>
              </a:spcAft>
              <a:buNone/>
            </a:pPr>
            <a:r>
              <a:rPr b="1" lang="en-US" sz="1600"/>
              <a:t>Disaster risk: hazard point of view (Osvaldo Moraes)</a:t>
            </a:r>
            <a:endParaRPr b="1" sz="1600"/>
          </a:p>
          <a:p>
            <a:pPr indent="0" lvl="0" marL="0" rtl="0" algn="l">
              <a:lnSpc>
                <a:spcPct val="115000"/>
              </a:lnSpc>
              <a:spcBef>
                <a:spcPts val="300"/>
              </a:spcBef>
              <a:spcAft>
                <a:spcPts val="0"/>
              </a:spcAft>
              <a:buNone/>
            </a:pPr>
            <a:r>
              <a:rPr lang="en-US" sz="1400">
                <a:latin typeface="Arial"/>
                <a:ea typeface="Arial"/>
                <a:cs typeface="Arial"/>
                <a:sym typeface="Arial"/>
              </a:rPr>
              <a:t>–</a:t>
            </a:r>
            <a:r>
              <a:rPr lang="en-US" sz="1400"/>
              <a:t>understanding: what different types of data need to be collected?</a:t>
            </a:r>
            <a:endParaRPr sz="1400"/>
          </a:p>
          <a:p>
            <a:pPr indent="0" lvl="0" marL="0" rtl="0" algn="l">
              <a:lnSpc>
                <a:spcPct val="115000"/>
              </a:lnSpc>
              <a:spcBef>
                <a:spcPts val="300"/>
              </a:spcBef>
              <a:spcAft>
                <a:spcPts val="0"/>
              </a:spcAft>
              <a:buNone/>
            </a:pPr>
            <a:r>
              <a:rPr lang="en-US" sz="1400">
                <a:latin typeface="Arial"/>
                <a:ea typeface="Arial"/>
                <a:cs typeface="Arial"/>
                <a:sym typeface="Arial"/>
              </a:rPr>
              <a:t>–</a:t>
            </a:r>
            <a:r>
              <a:rPr lang="en-US" sz="1400"/>
              <a:t>forecasting: how to include emerging data in forecasting system?</a:t>
            </a:r>
            <a:endParaRPr sz="1400"/>
          </a:p>
          <a:p>
            <a:pPr indent="0" lvl="0" marL="0" rtl="0" algn="l">
              <a:lnSpc>
                <a:spcPct val="115000"/>
              </a:lnSpc>
              <a:spcBef>
                <a:spcPts val="300"/>
              </a:spcBef>
              <a:spcAft>
                <a:spcPts val="0"/>
              </a:spcAft>
              <a:buNone/>
            </a:pPr>
            <a:r>
              <a:rPr lang="en-US" sz="1400">
                <a:latin typeface="Arial"/>
                <a:ea typeface="Arial"/>
                <a:cs typeface="Arial"/>
                <a:sym typeface="Arial"/>
              </a:rPr>
              <a:t>–</a:t>
            </a:r>
            <a:r>
              <a:rPr lang="en-US" sz="1400"/>
              <a:t>alerting: how to issue warnings in face of uncertainties</a:t>
            </a:r>
            <a:endParaRPr sz="20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32"/>
          <p:cNvSpPr txBox="1"/>
          <p:nvPr>
            <p:ph type="title"/>
          </p:nvPr>
        </p:nvSpPr>
        <p:spPr>
          <a:xfrm>
            <a:off x="609525" y="141903"/>
            <a:ext cx="10972800" cy="920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Discussion Points</a:t>
            </a:r>
            <a:endParaRPr sz="3177"/>
          </a:p>
        </p:txBody>
      </p:sp>
      <p:sp>
        <p:nvSpPr>
          <p:cNvPr id="185" name="Google Shape;185;p32"/>
          <p:cNvSpPr txBox="1"/>
          <p:nvPr>
            <p:ph idx="1" type="body"/>
          </p:nvPr>
        </p:nvSpPr>
        <p:spPr>
          <a:xfrm>
            <a:off x="609525" y="1312600"/>
            <a:ext cx="10972800" cy="4813500"/>
          </a:xfrm>
          <a:prstGeom prst="rect">
            <a:avLst/>
          </a:prstGeom>
        </p:spPr>
        <p:txBody>
          <a:bodyPr anchorCtr="0" anchor="t" bIns="45700" lIns="91425" spcFirstLastPara="1" rIns="91425" wrap="square" tIns="45700">
            <a:normAutofit lnSpcReduction="20000"/>
          </a:bodyPr>
          <a:lstStyle/>
          <a:p>
            <a:pPr indent="-228600" lvl="0" marL="0" rtl="0" algn="l">
              <a:lnSpc>
                <a:spcPct val="115000"/>
              </a:lnSpc>
              <a:spcBef>
                <a:spcPts val="1200"/>
              </a:spcBef>
              <a:spcAft>
                <a:spcPts val="0"/>
              </a:spcAft>
              <a:buClr>
                <a:schemeClr val="dk1"/>
              </a:buClr>
              <a:buSzPts val="1100"/>
              <a:buFont typeface="Arial"/>
              <a:buNone/>
            </a:pPr>
            <a:r>
              <a:rPr lang="en-US" sz="2400"/>
              <a:t>   1.     What scientific questions does TMR want to address in the context of the TMR-related projects (SAGE, URBAN, IHAPP, ADVANCE)?</a:t>
            </a:r>
            <a:endParaRPr sz="2400"/>
          </a:p>
          <a:p>
            <a:pPr indent="-228600" lvl="0" marL="0" rtl="0" algn="l">
              <a:lnSpc>
                <a:spcPct val="115000"/>
              </a:lnSpc>
              <a:spcBef>
                <a:spcPts val="1200"/>
              </a:spcBef>
              <a:spcAft>
                <a:spcPts val="0"/>
              </a:spcAft>
              <a:buClr>
                <a:schemeClr val="dk1"/>
              </a:buClr>
              <a:buSzPts val="1100"/>
              <a:buFont typeface="Arial"/>
              <a:buNone/>
            </a:pPr>
            <a:r>
              <a:rPr lang="en-US" sz="2400"/>
              <a:t>   2.     Desired outcomes (benefit to Members of WMO, Publications, new/improved services to be implemented etc)</a:t>
            </a:r>
            <a:endParaRPr sz="2400"/>
          </a:p>
          <a:p>
            <a:pPr indent="-228600" lvl="0" marL="0" rtl="0" algn="l">
              <a:lnSpc>
                <a:spcPct val="115000"/>
              </a:lnSpc>
              <a:spcBef>
                <a:spcPts val="1200"/>
              </a:spcBef>
              <a:spcAft>
                <a:spcPts val="0"/>
              </a:spcAft>
              <a:buClr>
                <a:schemeClr val="dk1"/>
              </a:buClr>
              <a:buSzPts val="1100"/>
              <a:buFont typeface="Arial"/>
              <a:buNone/>
            </a:pPr>
            <a:r>
              <a:rPr lang="en-US" sz="2400"/>
              <a:t>   3.     What </a:t>
            </a:r>
            <a:r>
              <a:rPr lang="en-US" sz="2400"/>
              <a:t>activities</a:t>
            </a:r>
            <a:r>
              <a:rPr lang="en-US" sz="2400"/>
              <a:t> should we take to </a:t>
            </a:r>
            <a:r>
              <a:rPr lang="en-US" sz="2400"/>
              <a:t>achieve</a:t>
            </a:r>
            <a:r>
              <a:rPr lang="en-US" sz="2400"/>
              <a:t> the outcomes?</a:t>
            </a:r>
            <a:endParaRPr sz="2400"/>
          </a:p>
          <a:p>
            <a:pPr indent="-228600" lvl="0" marL="0" rtl="0" algn="l">
              <a:lnSpc>
                <a:spcPct val="115000"/>
              </a:lnSpc>
              <a:spcBef>
                <a:spcPts val="1200"/>
              </a:spcBef>
              <a:spcAft>
                <a:spcPts val="0"/>
              </a:spcAft>
              <a:buClr>
                <a:schemeClr val="dk1"/>
              </a:buClr>
              <a:buSzPts val="1100"/>
              <a:buFont typeface="Arial"/>
              <a:buNone/>
            </a:pPr>
            <a:r>
              <a:rPr lang="en-US" sz="2400"/>
              <a:t>   4.     Anticipated and/or needed partnerships (GAW, WCRP, INFCOM, SERCOM</a:t>
            </a:r>
            <a:r>
              <a:rPr lang="en-US" sz="2400"/>
              <a:t> and/or Member Services (including training/capacity building events in the WMO Regions</a:t>
            </a:r>
            <a:r>
              <a:rPr lang="en-US" sz="2400"/>
              <a:t>)</a:t>
            </a:r>
            <a:endParaRPr sz="2400"/>
          </a:p>
          <a:p>
            <a:pPr indent="-228600" lvl="0" marL="0" rtl="0" algn="l">
              <a:lnSpc>
                <a:spcPct val="115000"/>
              </a:lnSpc>
              <a:spcBef>
                <a:spcPts val="1200"/>
              </a:spcBef>
              <a:spcAft>
                <a:spcPts val="0"/>
              </a:spcAft>
              <a:buNone/>
            </a:pPr>
            <a:r>
              <a:rPr b="1" lang="en-US" sz="2400"/>
              <a:t>   </a:t>
            </a:r>
            <a:endParaRPr b="1" sz="2400"/>
          </a:p>
          <a:p>
            <a:pPr indent="-228600" lvl="0" marL="0" rtl="0" algn="l">
              <a:lnSpc>
                <a:spcPct val="115000"/>
              </a:lnSpc>
              <a:spcBef>
                <a:spcPts val="1200"/>
              </a:spcBef>
              <a:spcAft>
                <a:spcPts val="1200"/>
              </a:spcAft>
              <a:buNone/>
            </a:pPr>
            <a:r>
              <a:rPr b="1" lang="en-US" sz="2400"/>
              <a:t>    </a:t>
            </a:r>
            <a:r>
              <a:rPr b="1" lang="en-US" sz="2400"/>
              <a:t>TMR CONTRIBUTIONS to each projects</a:t>
            </a:r>
            <a:r>
              <a:rPr lang="en-US" sz="2400"/>
              <a:t>: How will we contribute to different projects? What are our priorities by the end of 2023? What specific actionable items should we consider?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33"/>
          <p:cNvSpPr txBox="1"/>
          <p:nvPr>
            <p:ph type="title"/>
          </p:nvPr>
        </p:nvSpPr>
        <p:spPr>
          <a:xfrm>
            <a:off x="609600" y="274645"/>
            <a:ext cx="10972800" cy="694200"/>
          </a:xfrm>
          <a:prstGeom prst="rect">
            <a:avLst/>
          </a:prstGeom>
        </p:spPr>
        <p:txBody>
          <a:bodyPr anchorCtr="0" anchor="ctr" bIns="45700" lIns="91425" spcFirstLastPara="1" rIns="91425" wrap="square" tIns="45700">
            <a:normAutofit fontScale="90000"/>
          </a:bodyPr>
          <a:lstStyle/>
          <a:p>
            <a:pPr indent="0" lvl="0" marL="0" rtl="0" algn="ctr">
              <a:spcBef>
                <a:spcPts val="0"/>
              </a:spcBef>
              <a:spcAft>
                <a:spcPts val="0"/>
              </a:spcAft>
              <a:buNone/>
            </a:pPr>
            <a:r>
              <a:rPr lang="en-US"/>
              <a:t>SAGE RDP (2024-2028)</a:t>
            </a:r>
            <a:endParaRPr/>
          </a:p>
        </p:txBody>
      </p:sp>
      <p:sp>
        <p:nvSpPr>
          <p:cNvPr id="191" name="Google Shape;191;p33"/>
          <p:cNvSpPr txBox="1"/>
          <p:nvPr>
            <p:ph idx="1" type="body"/>
          </p:nvPr>
        </p:nvSpPr>
        <p:spPr>
          <a:xfrm>
            <a:off x="609600" y="1184000"/>
            <a:ext cx="10972800" cy="49422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rPr lang="en-US"/>
              <a:t>“</a:t>
            </a:r>
            <a:r>
              <a:rPr lang="en-US" sz="2400"/>
              <a:t>Sub-seasonal Applications for aGriculture and Energy. Enhancing and securing the necessities of life – SDGs, food security, energy and well being.</a:t>
            </a:r>
            <a:r>
              <a:rPr lang="en-US"/>
              <a: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34"/>
          <p:cNvSpPr txBox="1"/>
          <p:nvPr>
            <p:ph type="title"/>
          </p:nvPr>
        </p:nvSpPr>
        <p:spPr>
          <a:xfrm>
            <a:off x="609600" y="274645"/>
            <a:ext cx="10972800" cy="694200"/>
          </a:xfrm>
          <a:prstGeom prst="rect">
            <a:avLst/>
          </a:prstGeom>
        </p:spPr>
        <p:txBody>
          <a:bodyPr anchorCtr="0" anchor="ctr" bIns="45700" lIns="91425" spcFirstLastPara="1" rIns="91425" wrap="square" tIns="45700">
            <a:normAutofit fontScale="90000"/>
          </a:bodyPr>
          <a:lstStyle/>
          <a:p>
            <a:pPr indent="0" lvl="0" marL="0" rtl="0" algn="ctr">
              <a:spcBef>
                <a:spcPts val="0"/>
              </a:spcBef>
              <a:spcAft>
                <a:spcPts val="0"/>
              </a:spcAft>
              <a:buNone/>
            </a:pPr>
            <a:r>
              <a:rPr lang="en-US"/>
              <a:t>URBAN RDP (2025-2029)</a:t>
            </a:r>
            <a:endParaRPr/>
          </a:p>
        </p:txBody>
      </p:sp>
      <p:sp>
        <p:nvSpPr>
          <p:cNvPr id="197" name="Google Shape;197;p34"/>
          <p:cNvSpPr txBox="1"/>
          <p:nvPr>
            <p:ph idx="1" type="body"/>
          </p:nvPr>
        </p:nvSpPr>
        <p:spPr>
          <a:xfrm>
            <a:off x="609600" y="1184000"/>
            <a:ext cx="10972800" cy="49422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rPr lang="en-US" sz="2400"/>
              <a:t>“Urban-scale prediction, integrating transportation, energy and hazards to create sustainable cities”</a:t>
            </a:r>
            <a:endParaRPr sz="24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35"/>
          <p:cNvSpPr txBox="1"/>
          <p:nvPr>
            <p:ph type="title"/>
          </p:nvPr>
        </p:nvSpPr>
        <p:spPr>
          <a:xfrm>
            <a:off x="609600" y="274645"/>
            <a:ext cx="10972800" cy="694200"/>
          </a:xfrm>
          <a:prstGeom prst="rect">
            <a:avLst/>
          </a:prstGeom>
        </p:spPr>
        <p:txBody>
          <a:bodyPr anchorCtr="0" anchor="ctr" bIns="45700" lIns="91425" spcFirstLastPara="1" rIns="91425" wrap="square" tIns="45700">
            <a:normAutofit fontScale="90000"/>
          </a:bodyPr>
          <a:lstStyle/>
          <a:p>
            <a:pPr indent="0" lvl="0" marL="0" rtl="0" algn="ctr">
              <a:spcBef>
                <a:spcPts val="0"/>
              </a:spcBef>
              <a:spcAft>
                <a:spcPts val="0"/>
              </a:spcAft>
              <a:buNone/>
            </a:pPr>
            <a:r>
              <a:rPr lang="en-US"/>
              <a:t>IHAPP RDP (2023-2027)</a:t>
            </a:r>
            <a:endParaRPr/>
          </a:p>
        </p:txBody>
      </p:sp>
      <p:sp>
        <p:nvSpPr>
          <p:cNvPr id="203" name="Google Shape;203;p35"/>
          <p:cNvSpPr txBox="1"/>
          <p:nvPr>
            <p:ph idx="1" type="body"/>
          </p:nvPr>
        </p:nvSpPr>
        <p:spPr>
          <a:xfrm>
            <a:off x="609600" y="1184000"/>
            <a:ext cx="10972800" cy="49422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rPr lang="en-US" sz="2400"/>
              <a:t>“Prediction of precipitation and hydrology, mainly focused on the integrated prediction of precipitation and hydrological processes on short time scales (minutes to days), and the advancement of warning strategies associated with multi-hazards and their interdependencies affecting the water cycle.”</a:t>
            </a:r>
            <a:endParaRPr sz="24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36"/>
          <p:cNvSpPr txBox="1"/>
          <p:nvPr>
            <p:ph type="title"/>
          </p:nvPr>
        </p:nvSpPr>
        <p:spPr>
          <a:xfrm>
            <a:off x="609600" y="274645"/>
            <a:ext cx="10972800" cy="694200"/>
          </a:xfrm>
          <a:prstGeom prst="rect">
            <a:avLst/>
          </a:prstGeom>
        </p:spPr>
        <p:txBody>
          <a:bodyPr anchorCtr="0" anchor="ctr" bIns="45700" lIns="91425" spcFirstLastPara="1" rIns="91425" wrap="square" tIns="45700">
            <a:normAutofit fontScale="90000"/>
          </a:bodyPr>
          <a:lstStyle/>
          <a:p>
            <a:pPr indent="0" lvl="0" marL="0" rtl="0" algn="ctr">
              <a:spcBef>
                <a:spcPts val="0"/>
              </a:spcBef>
              <a:spcAft>
                <a:spcPts val="0"/>
              </a:spcAft>
              <a:buNone/>
            </a:pPr>
            <a:r>
              <a:rPr lang="en-US"/>
              <a:t>TC-PFP (-2025)</a:t>
            </a:r>
            <a:endParaRPr/>
          </a:p>
        </p:txBody>
      </p:sp>
      <p:sp>
        <p:nvSpPr>
          <p:cNvPr id="209" name="Google Shape;209;p36"/>
          <p:cNvSpPr txBox="1"/>
          <p:nvPr>
            <p:ph idx="1" type="body"/>
          </p:nvPr>
        </p:nvSpPr>
        <p:spPr>
          <a:xfrm>
            <a:off x="609600" y="1184000"/>
            <a:ext cx="10972800" cy="49422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37"/>
          <p:cNvSpPr txBox="1"/>
          <p:nvPr>
            <p:ph type="title"/>
          </p:nvPr>
        </p:nvSpPr>
        <p:spPr>
          <a:xfrm>
            <a:off x="609600" y="274645"/>
            <a:ext cx="10972800" cy="694200"/>
          </a:xfrm>
          <a:prstGeom prst="rect">
            <a:avLst/>
          </a:prstGeom>
        </p:spPr>
        <p:txBody>
          <a:bodyPr anchorCtr="0" anchor="ctr" bIns="45700" lIns="91425" spcFirstLastPara="1" rIns="91425" wrap="square" tIns="45700">
            <a:normAutofit fontScale="90000"/>
          </a:bodyPr>
          <a:lstStyle/>
          <a:p>
            <a:pPr indent="0" lvl="0" marL="0" rtl="0" algn="ctr">
              <a:spcBef>
                <a:spcPts val="0"/>
              </a:spcBef>
              <a:spcAft>
                <a:spcPts val="0"/>
              </a:spcAft>
              <a:buNone/>
            </a:pPr>
            <a:r>
              <a:rPr lang="en-US"/>
              <a:t>ADVANCE (Partner Project 2024-2027)</a:t>
            </a:r>
            <a:endParaRPr/>
          </a:p>
        </p:txBody>
      </p:sp>
      <p:sp>
        <p:nvSpPr>
          <p:cNvPr id="215" name="Google Shape;215;p37"/>
          <p:cNvSpPr txBox="1"/>
          <p:nvPr>
            <p:ph idx="1" type="body"/>
          </p:nvPr>
        </p:nvSpPr>
        <p:spPr>
          <a:xfrm>
            <a:off x="609600" y="1184000"/>
            <a:ext cx="10972800" cy="49422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38"/>
          <p:cNvSpPr txBox="1"/>
          <p:nvPr>
            <p:ph type="ctrTitle"/>
          </p:nvPr>
        </p:nvSpPr>
        <p:spPr>
          <a:xfrm>
            <a:off x="914400" y="2130426"/>
            <a:ext cx="10363200" cy="147002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Back-up Slides</a:t>
            </a:r>
            <a:endParaRPr/>
          </a:p>
        </p:txBody>
      </p:sp>
      <p:sp>
        <p:nvSpPr>
          <p:cNvPr id="221" name="Google Shape;221;p38"/>
          <p:cNvSpPr txBox="1"/>
          <p:nvPr>
            <p:ph idx="1" type="subTitle"/>
          </p:nvPr>
        </p:nvSpPr>
        <p:spPr>
          <a:xfrm>
            <a:off x="1828800" y="3886200"/>
            <a:ext cx="8534400" cy="17526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888888"/>
              </a:buClr>
              <a:buSzPts val="3200"/>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39"/>
          <p:cNvSpPr txBox="1"/>
          <p:nvPr>
            <p:ph type="ctrTitle"/>
          </p:nvPr>
        </p:nvSpPr>
        <p:spPr>
          <a:xfrm>
            <a:off x="914400" y="2130426"/>
            <a:ext cx="10363200" cy="1470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t/>
            </a:r>
            <a:endParaRPr/>
          </a:p>
        </p:txBody>
      </p:sp>
      <p:sp>
        <p:nvSpPr>
          <p:cNvPr id="227" name="Google Shape;227;p39"/>
          <p:cNvSpPr txBox="1"/>
          <p:nvPr>
            <p:ph idx="1" type="subTitle"/>
          </p:nvPr>
        </p:nvSpPr>
        <p:spPr>
          <a:xfrm>
            <a:off x="1828800" y="3886200"/>
            <a:ext cx="8534400" cy="1752600"/>
          </a:xfrm>
          <a:prstGeom prst="rect">
            <a:avLst/>
          </a:prstGeom>
        </p:spPr>
        <p:txBody>
          <a:bodyPr anchorCtr="0" anchor="t" bIns="45700" lIns="91425" spcFirstLastPara="1" rIns="91425" wrap="square" tIns="45700">
            <a:normAutofit/>
          </a:bodyPr>
          <a:lstStyle/>
          <a:p>
            <a:pPr indent="0" lvl="0" marL="0" rtl="0" algn="ctr">
              <a:spcBef>
                <a:spcPts val="640"/>
              </a:spcBef>
              <a:spcAft>
                <a:spcPts val="0"/>
              </a:spcAft>
              <a:buNone/>
            </a:pPr>
            <a:r>
              <a:t/>
            </a:r>
            <a:endParaRPr/>
          </a:p>
        </p:txBody>
      </p:sp>
      <p:pic>
        <p:nvPicPr>
          <p:cNvPr id="228" name="Google Shape;228;p39"/>
          <p:cNvPicPr preferRelativeResize="0"/>
          <p:nvPr/>
        </p:nvPicPr>
        <p:blipFill>
          <a:blip r:embed="rId3">
            <a:alphaModFix/>
          </a:blip>
          <a:stretch>
            <a:fillRect/>
          </a:stretch>
        </p:blipFill>
        <p:spPr>
          <a:xfrm>
            <a:off x="152400" y="152400"/>
            <a:ext cx="11921046" cy="67056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40"/>
          <p:cNvSpPr txBox="1"/>
          <p:nvPr>
            <p:ph type="ctrTitle"/>
          </p:nvPr>
        </p:nvSpPr>
        <p:spPr>
          <a:xfrm>
            <a:off x="914400" y="2130426"/>
            <a:ext cx="10363200" cy="1470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t/>
            </a:r>
            <a:endParaRPr/>
          </a:p>
        </p:txBody>
      </p:sp>
      <p:sp>
        <p:nvSpPr>
          <p:cNvPr id="234" name="Google Shape;234;p40"/>
          <p:cNvSpPr txBox="1"/>
          <p:nvPr>
            <p:ph idx="1" type="subTitle"/>
          </p:nvPr>
        </p:nvSpPr>
        <p:spPr>
          <a:xfrm>
            <a:off x="1828800" y="3886200"/>
            <a:ext cx="8534400" cy="1752600"/>
          </a:xfrm>
          <a:prstGeom prst="rect">
            <a:avLst/>
          </a:prstGeom>
        </p:spPr>
        <p:txBody>
          <a:bodyPr anchorCtr="0" anchor="t" bIns="45700" lIns="91425" spcFirstLastPara="1" rIns="91425" wrap="square" tIns="45700">
            <a:normAutofit/>
          </a:bodyPr>
          <a:lstStyle/>
          <a:p>
            <a:pPr indent="0" lvl="0" marL="0" rtl="0" algn="ctr">
              <a:spcBef>
                <a:spcPts val="640"/>
              </a:spcBef>
              <a:spcAft>
                <a:spcPts val="0"/>
              </a:spcAft>
              <a:buNone/>
            </a:pPr>
            <a:r>
              <a:t/>
            </a:r>
            <a:endParaRPr/>
          </a:p>
        </p:txBody>
      </p:sp>
      <p:pic>
        <p:nvPicPr>
          <p:cNvPr id="235" name="Google Shape;235;p40"/>
          <p:cNvPicPr preferRelativeResize="0"/>
          <p:nvPr/>
        </p:nvPicPr>
        <p:blipFill>
          <a:blip r:embed="rId3">
            <a:alphaModFix/>
          </a:blip>
          <a:stretch>
            <a:fillRect/>
          </a:stretch>
        </p:blipFill>
        <p:spPr>
          <a:xfrm>
            <a:off x="152400" y="152400"/>
            <a:ext cx="11712476" cy="65882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41"/>
          <p:cNvSpPr txBox="1"/>
          <p:nvPr>
            <p:ph idx="1" type="subTitle"/>
          </p:nvPr>
        </p:nvSpPr>
        <p:spPr>
          <a:xfrm>
            <a:off x="1828800" y="3886200"/>
            <a:ext cx="8534400" cy="1752600"/>
          </a:xfrm>
          <a:prstGeom prst="rect">
            <a:avLst/>
          </a:prstGeom>
        </p:spPr>
        <p:txBody>
          <a:bodyPr anchorCtr="0" anchor="t" bIns="45700" lIns="91425" spcFirstLastPara="1" rIns="91425" wrap="square" tIns="45700">
            <a:normAutofit/>
          </a:bodyPr>
          <a:lstStyle/>
          <a:p>
            <a:pPr indent="0" lvl="0" marL="0" rtl="0" algn="ctr">
              <a:spcBef>
                <a:spcPts val="640"/>
              </a:spcBef>
              <a:spcAft>
                <a:spcPts val="0"/>
              </a:spcAft>
              <a:buNone/>
            </a:pPr>
            <a:r>
              <a:t/>
            </a:r>
            <a:endParaRPr/>
          </a:p>
        </p:txBody>
      </p:sp>
      <p:pic>
        <p:nvPicPr>
          <p:cNvPr id="241" name="Google Shape;241;p41"/>
          <p:cNvPicPr preferRelativeResize="0"/>
          <p:nvPr/>
        </p:nvPicPr>
        <p:blipFill>
          <a:blip r:embed="rId3">
            <a:alphaModFix/>
          </a:blip>
          <a:stretch>
            <a:fillRect/>
          </a:stretch>
        </p:blipFill>
        <p:spPr>
          <a:xfrm>
            <a:off x="152400" y="152400"/>
            <a:ext cx="11921052" cy="67056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42"/>
          <p:cNvSpPr/>
          <p:nvPr/>
        </p:nvSpPr>
        <p:spPr>
          <a:xfrm>
            <a:off x="741405" y="1717589"/>
            <a:ext cx="10379700" cy="3721800"/>
          </a:xfrm>
          <a:prstGeom prst="rect">
            <a:avLst/>
          </a:prstGeom>
          <a:noFill/>
          <a:ln>
            <a:noFill/>
          </a:ln>
        </p:spPr>
        <p:txBody>
          <a:bodyPr anchorCtr="0" anchor="t" bIns="45700" lIns="91425" spcFirstLastPara="1" rIns="91425" wrap="square" tIns="45700">
            <a:noAutofit/>
          </a:bodyPr>
          <a:lstStyle/>
          <a:p>
            <a:pPr indent="-342900" lvl="0" marL="342900" marR="0" rtl="0" algn="just">
              <a:lnSpc>
                <a:spcPct val="115000"/>
              </a:lnSpc>
              <a:spcBef>
                <a:spcPts val="0"/>
              </a:spcBef>
              <a:spcAft>
                <a:spcPts val="0"/>
              </a:spcAft>
              <a:buClr>
                <a:srgbClr val="000000"/>
              </a:buClr>
              <a:buSzPts val="2400"/>
              <a:buFont typeface="Calibri"/>
              <a:buAutoNum type="arabicParenR"/>
            </a:pPr>
            <a:r>
              <a:rPr b="1" i="0" lang="en-US" sz="2400" u="none" cap="none" strike="noStrike">
                <a:solidFill>
                  <a:srgbClr val="000000"/>
                </a:solidFill>
                <a:latin typeface="Calibri"/>
                <a:ea typeface="Calibri"/>
                <a:cs typeface="Calibri"/>
                <a:sym typeface="Calibri"/>
              </a:rPr>
              <a:t>How to exploit S2S predictability limit to achieve skillful prediction up to 4 weeks and beyond? Which processes (teleconnections, physical parametrizations, coupled data assimilation, initialization, biases...) are most important to deliver improved predictions? </a:t>
            </a:r>
            <a:endParaRPr b="0" i="0" sz="2400" u="none" cap="none" strike="noStrike">
              <a:solidFill>
                <a:srgbClr val="000000"/>
              </a:solidFill>
              <a:latin typeface="Calibri"/>
              <a:ea typeface="Calibri"/>
              <a:cs typeface="Calibri"/>
              <a:sym typeface="Calibri"/>
            </a:endParaRPr>
          </a:p>
          <a:p>
            <a:pPr indent="-342900" lvl="0" marL="342900" marR="0" rtl="0" algn="just">
              <a:lnSpc>
                <a:spcPct val="115000"/>
              </a:lnSpc>
              <a:spcBef>
                <a:spcPts val="1000"/>
              </a:spcBef>
              <a:spcAft>
                <a:spcPts val="0"/>
              </a:spcAft>
              <a:buClr>
                <a:srgbClr val="000000"/>
              </a:buClr>
              <a:buSzPts val="2400"/>
              <a:buFont typeface="Calibri"/>
              <a:buAutoNum type="arabicParenR"/>
            </a:pPr>
            <a:r>
              <a:rPr b="1" i="0" lang="en-US" sz="2400" u="none" cap="none" strike="noStrike">
                <a:solidFill>
                  <a:srgbClr val="000000"/>
                </a:solidFill>
                <a:latin typeface="Calibri"/>
                <a:ea typeface="Calibri"/>
                <a:cs typeface="Calibri"/>
                <a:sym typeface="Calibri"/>
              </a:rPr>
              <a:t>Any requirement for new observations to improve the skill or new strategy for incorporating observations?</a:t>
            </a:r>
            <a:endParaRPr b="0" i="0" sz="2400" u="none" cap="none" strike="noStrike">
              <a:solidFill>
                <a:srgbClr val="000000"/>
              </a:solidFill>
              <a:latin typeface="Calibri"/>
              <a:ea typeface="Calibri"/>
              <a:cs typeface="Calibri"/>
              <a:sym typeface="Calibri"/>
            </a:endParaRPr>
          </a:p>
          <a:p>
            <a:pPr indent="-342900" lvl="0" marL="342900" marR="0" rtl="0" algn="just">
              <a:lnSpc>
                <a:spcPct val="115000"/>
              </a:lnSpc>
              <a:spcBef>
                <a:spcPts val="1000"/>
              </a:spcBef>
              <a:spcAft>
                <a:spcPts val="0"/>
              </a:spcAft>
              <a:buClr>
                <a:srgbClr val="000000"/>
              </a:buClr>
              <a:buSzPts val="2400"/>
              <a:buFont typeface="Calibri"/>
              <a:buAutoNum type="arabicParenR"/>
            </a:pPr>
            <a:r>
              <a:rPr b="1" i="0" lang="en-US" sz="2400" u="none" cap="none" strike="noStrike">
                <a:solidFill>
                  <a:srgbClr val="000000"/>
                </a:solidFill>
                <a:latin typeface="Calibri"/>
                <a:ea typeface="Calibri"/>
                <a:cs typeface="Calibri"/>
                <a:sym typeface="Calibri"/>
              </a:rPr>
              <a:t>How S2S modelling development activities could be linked to WCRP and other WMO programs?  </a:t>
            </a:r>
            <a:endParaRPr b="0" i="0" sz="2400" u="none" cap="none" strike="noStrike">
              <a:solidFill>
                <a:srgbClr val="000000"/>
              </a:solidFill>
              <a:latin typeface="Calibri"/>
              <a:ea typeface="Calibri"/>
              <a:cs typeface="Calibri"/>
              <a:sym typeface="Calibri"/>
            </a:endParaRPr>
          </a:p>
        </p:txBody>
      </p:sp>
      <p:sp>
        <p:nvSpPr>
          <p:cNvPr id="247" name="Google Shape;247;p42"/>
          <p:cNvSpPr txBox="1"/>
          <p:nvPr/>
        </p:nvSpPr>
        <p:spPr>
          <a:xfrm>
            <a:off x="789410" y="282872"/>
            <a:ext cx="10689900" cy="461700"/>
          </a:xfrm>
          <a:prstGeom prst="rect">
            <a:avLst/>
          </a:prstGeom>
          <a:solidFill>
            <a:schemeClr val="dk1"/>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400"/>
              <a:buFont typeface="Calibri"/>
              <a:buNone/>
            </a:pPr>
            <a:r>
              <a:rPr b="1" i="0" lang="en-US" sz="2400" u="none" cap="none" strike="noStrike">
                <a:solidFill>
                  <a:srgbClr val="FFFFFF"/>
                </a:solidFill>
                <a:latin typeface="Calibri"/>
                <a:ea typeface="Calibri"/>
                <a:cs typeface="Calibri"/>
                <a:sym typeface="Calibri"/>
              </a:rPr>
              <a:t>Panel Discussion on Modelling strategy to improve S2S prediction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43"/>
          <p:cNvSpPr/>
          <p:nvPr/>
        </p:nvSpPr>
        <p:spPr>
          <a:xfrm>
            <a:off x="741405" y="1748481"/>
            <a:ext cx="10379700" cy="3416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rgbClr val="000000"/>
              </a:buClr>
              <a:buSzPts val="2400"/>
              <a:buFont typeface="Calibri"/>
              <a:buAutoNum type="arabicPeriod"/>
            </a:pPr>
            <a:r>
              <a:rPr b="1" i="0" lang="en-US" sz="2400" u="none" cap="none" strike="noStrike">
                <a:solidFill>
                  <a:srgbClr val="000000"/>
                </a:solidFill>
                <a:latin typeface="Calibri"/>
                <a:ea typeface="Calibri"/>
                <a:cs typeface="Calibri"/>
                <a:sym typeface="Calibri"/>
              </a:rPr>
              <a:t>How S2S probabilistic products are being used and what is the prospect of being used in untapped areas in decision-making for region-specific extreme conditions in various sectors particularly water, agriculture and energy? </a:t>
            </a:r>
            <a:endParaRPr/>
          </a:p>
          <a:p>
            <a:pPr indent="-304800" lvl="0" marL="457200" marR="0" rtl="0" algn="l">
              <a:lnSpc>
                <a:spcPct val="100000"/>
              </a:lnSpc>
              <a:spcBef>
                <a:spcPts val="0"/>
              </a:spcBef>
              <a:spcAft>
                <a:spcPts val="0"/>
              </a:spcAft>
              <a:buClr>
                <a:schemeClr val="dk1"/>
              </a:buClr>
              <a:buSzPts val="2400"/>
              <a:buFont typeface="Calibri"/>
              <a:buNone/>
            </a:pPr>
            <a:r>
              <a:t/>
            </a:r>
            <a:endParaRPr b="0" i="0" sz="2400" u="none" cap="none" strike="noStrike">
              <a:solidFill>
                <a:srgbClr val="000000"/>
              </a:solidFill>
              <a:latin typeface="Calibri"/>
              <a:ea typeface="Calibri"/>
              <a:cs typeface="Calibri"/>
              <a:sym typeface="Calibri"/>
            </a:endParaRPr>
          </a:p>
          <a:p>
            <a:pPr indent="-457200" lvl="0" marL="457200" marR="0" rtl="0" algn="l">
              <a:lnSpc>
                <a:spcPct val="100000"/>
              </a:lnSpc>
              <a:spcBef>
                <a:spcPts val="0"/>
              </a:spcBef>
              <a:spcAft>
                <a:spcPts val="0"/>
              </a:spcAft>
              <a:buClr>
                <a:srgbClr val="000000"/>
              </a:buClr>
              <a:buSzPts val="2400"/>
              <a:buFont typeface="Calibri"/>
              <a:buAutoNum type="arabicPeriod"/>
            </a:pPr>
            <a:r>
              <a:rPr b="1" i="0" lang="en-US" sz="2400" u="none" cap="none" strike="noStrike">
                <a:solidFill>
                  <a:srgbClr val="000000"/>
                </a:solidFill>
                <a:latin typeface="Calibri"/>
                <a:ea typeface="Calibri"/>
                <a:cs typeface="Calibri"/>
                <a:sym typeface="Calibri"/>
              </a:rPr>
              <a:t>What are the major research advances that have not been adequately incorporated in the operational practices? And how to treat feedbacks from the industry to science teams?</a:t>
            </a:r>
            <a:endParaRPr/>
          </a:p>
          <a:p>
            <a:pPr indent="-304800" lvl="0" marL="457200" marR="0" rtl="0" algn="l">
              <a:lnSpc>
                <a:spcPct val="100000"/>
              </a:lnSpc>
              <a:spcBef>
                <a:spcPts val="0"/>
              </a:spcBef>
              <a:spcAft>
                <a:spcPts val="0"/>
              </a:spcAft>
              <a:buClr>
                <a:schemeClr val="dk1"/>
              </a:buClr>
              <a:buSzPts val="2400"/>
              <a:buFont typeface="Calibri"/>
              <a:buNone/>
            </a:pPr>
            <a:r>
              <a:t/>
            </a:r>
            <a:endParaRPr b="0" i="0" sz="2400" u="none" cap="none" strike="noStrike">
              <a:solidFill>
                <a:srgbClr val="000000"/>
              </a:solidFill>
              <a:latin typeface="Calibri"/>
              <a:ea typeface="Calibri"/>
              <a:cs typeface="Calibri"/>
              <a:sym typeface="Calibri"/>
            </a:endParaRPr>
          </a:p>
          <a:p>
            <a:pPr indent="-457200" lvl="0" marL="457200" marR="0" rtl="0" algn="l">
              <a:lnSpc>
                <a:spcPct val="100000"/>
              </a:lnSpc>
              <a:spcBef>
                <a:spcPts val="0"/>
              </a:spcBef>
              <a:spcAft>
                <a:spcPts val="0"/>
              </a:spcAft>
              <a:buClr>
                <a:srgbClr val="000000"/>
              </a:buClr>
              <a:buSzPts val="2400"/>
              <a:buFont typeface="Calibri"/>
              <a:buAutoNum type="arabicPeriod"/>
            </a:pPr>
            <a:r>
              <a:rPr b="1" i="0" lang="en-US" sz="2400" u="none" cap="none" strike="noStrike">
                <a:solidFill>
                  <a:srgbClr val="000000"/>
                </a:solidFill>
                <a:latin typeface="Calibri"/>
                <a:ea typeface="Calibri"/>
                <a:cs typeface="Calibri"/>
                <a:sym typeface="Calibri"/>
              </a:rPr>
              <a:t>How S2S societal activities could be linked to other WMO programs? </a:t>
            </a:r>
            <a:endParaRPr b="0" i="0" sz="2400" u="none" cap="none" strike="noStrike">
              <a:solidFill>
                <a:srgbClr val="000000"/>
              </a:solidFill>
              <a:latin typeface="Calibri"/>
              <a:ea typeface="Calibri"/>
              <a:cs typeface="Calibri"/>
              <a:sym typeface="Calibri"/>
            </a:endParaRPr>
          </a:p>
        </p:txBody>
      </p:sp>
      <p:sp>
        <p:nvSpPr>
          <p:cNvPr id="253" name="Google Shape;253;p43"/>
          <p:cNvSpPr txBox="1"/>
          <p:nvPr/>
        </p:nvSpPr>
        <p:spPr>
          <a:xfrm>
            <a:off x="789410" y="282872"/>
            <a:ext cx="10689900" cy="831000"/>
          </a:xfrm>
          <a:prstGeom prst="rect">
            <a:avLst/>
          </a:prstGeom>
          <a:solidFill>
            <a:schemeClr val="dk1"/>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400"/>
              <a:buFont typeface="Calibri"/>
              <a:buNone/>
            </a:pPr>
            <a:r>
              <a:rPr b="1" i="0" lang="en-US" sz="2400" u="none" cap="none" strike="noStrike">
                <a:solidFill>
                  <a:srgbClr val="FFFFFF"/>
                </a:solidFill>
                <a:latin typeface="Calibri"/>
                <a:ea typeface="Calibri"/>
                <a:cs typeface="Calibri"/>
                <a:sym typeface="Calibri"/>
              </a:rPr>
              <a:t>Panel Discussion will be on Applications and Effective communication of S2S forecast to sectors for socio-economic impacts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44"/>
          <p:cNvSpPr txBox="1"/>
          <p:nvPr>
            <p:ph type="title"/>
          </p:nvPr>
        </p:nvSpPr>
        <p:spPr>
          <a:xfrm>
            <a:off x="609600" y="274638"/>
            <a:ext cx="10972800" cy="1143000"/>
          </a:xfrm>
          <a:prstGeom prst="rect">
            <a:avLst/>
          </a:prstGeom>
          <a:ln cap="flat" cmpd="sng" w="9525">
            <a:solidFill>
              <a:schemeClr val="dk1"/>
            </a:solidFill>
            <a:prstDash val="solid"/>
            <a:round/>
            <a:headEnd len="sm" w="sm" type="none"/>
            <a:tailEnd len="sm" w="sm" type="none"/>
          </a:ln>
        </p:spPr>
        <p:txBody>
          <a:bodyPr anchorCtr="0" anchor="ctr" bIns="45700" lIns="91425" spcFirstLastPara="1" rIns="91425" wrap="square" tIns="45700">
            <a:normAutofit/>
          </a:bodyPr>
          <a:lstStyle/>
          <a:p>
            <a:pPr indent="0" lvl="0" marL="0" rtl="0" algn="ctr">
              <a:spcBef>
                <a:spcPts val="0"/>
              </a:spcBef>
              <a:spcAft>
                <a:spcPts val="0"/>
              </a:spcAft>
              <a:buNone/>
            </a:pPr>
            <a:r>
              <a:rPr lang="en-US"/>
              <a:t>WWRP Projects and WGTRM</a:t>
            </a:r>
            <a:endParaRPr/>
          </a:p>
        </p:txBody>
      </p:sp>
      <p:graphicFrame>
        <p:nvGraphicFramePr>
          <p:cNvPr id="259" name="Google Shape;259;p44"/>
          <p:cNvGraphicFramePr/>
          <p:nvPr/>
        </p:nvGraphicFramePr>
        <p:xfrm>
          <a:off x="2343150" y="1276250"/>
          <a:ext cx="3000000" cy="3000000"/>
        </p:xfrm>
        <a:graphic>
          <a:graphicData uri="http://schemas.openxmlformats.org/drawingml/2006/table">
            <a:tbl>
              <a:tblPr>
                <a:noFill/>
                <a:tableStyleId>{C00503E2-733F-4FD0-B257-C7CAE50E7B35}</a:tableStyleId>
              </a:tblPr>
              <a:tblGrid>
                <a:gridCol w="2019300"/>
                <a:gridCol w="5486400"/>
              </a:tblGrid>
              <a:tr h="685800">
                <a:tc>
                  <a:txBody>
                    <a:bodyPr/>
                    <a:lstStyle/>
                    <a:p>
                      <a:pPr indent="0" lvl="0" marL="0" rtl="0" algn="l">
                        <a:lnSpc>
                          <a:spcPct val="115000"/>
                        </a:lnSpc>
                        <a:spcBef>
                          <a:spcPts val="0"/>
                        </a:spcBef>
                        <a:spcAft>
                          <a:spcPts val="0"/>
                        </a:spcAft>
                        <a:buNone/>
                      </a:pPr>
                      <a:r>
                        <a:rPr lang="en-US" sz="2000">
                          <a:latin typeface="Calibri"/>
                          <a:ea typeface="Calibri"/>
                          <a:cs typeface="Calibri"/>
                          <a:sym typeface="Calibri"/>
                        </a:rPr>
                        <a:t>WWRP Projects</a:t>
                      </a:r>
                      <a:endParaRPr sz="2000">
                        <a:latin typeface="Calibri"/>
                        <a:ea typeface="Calibri"/>
                        <a:cs typeface="Calibri"/>
                        <a:sym typeface="Calibri"/>
                      </a:endParaRPr>
                    </a:p>
                    <a:p>
                      <a:pPr indent="0" lvl="0" marL="0" rtl="0" algn="l">
                        <a:lnSpc>
                          <a:spcPct val="115000"/>
                        </a:lnSpc>
                        <a:spcBef>
                          <a:spcPts val="0"/>
                        </a:spcBef>
                        <a:spcAft>
                          <a:spcPts val="0"/>
                        </a:spcAft>
                        <a:buNone/>
                      </a:pPr>
                      <a:r>
                        <a:rPr lang="en-US" sz="2000">
                          <a:latin typeface="Calibri"/>
                          <a:ea typeface="Calibri"/>
                          <a:cs typeface="Calibri"/>
                          <a:sym typeface="Calibri"/>
                        </a:rPr>
                        <a:t>From 2024</a:t>
                      </a:r>
                      <a:endParaRPr sz="2000">
                        <a:latin typeface="Calibri"/>
                        <a:ea typeface="Calibri"/>
                        <a:cs typeface="Calibri"/>
                        <a:sym typeface="Calibri"/>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FD5EA"/>
                    </a:solidFill>
                  </a:tcPr>
                </a:tc>
                <a:tc>
                  <a:txBody>
                    <a:bodyPr/>
                    <a:lstStyle/>
                    <a:p>
                      <a:pPr indent="0" lvl="0" marL="0" rtl="0" algn="ctr">
                        <a:lnSpc>
                          <a:spcPct val="115000"/>
                        </a:lnSpc>
                        <a:spcBef>
                          <a:spcPts val="0"/>
                        </a:spcBef>
                        <a:spcAft>
                          <a:spcPts val="0"/>
                        </a:spcAft>
                        <a:buNone/>
                      </a:pPr>
                      <a:r>
                        <a:rPr lang="en-US" sz="2400">
                          <a:latin typeface="Calibri"/>
                          <a:ea typeface="Calibri"/>
                          <a:cs typeface="Calibri"/>
                          <a:sym typeface="Calibri"/>
                        </a:rPr>
                        <a:t>Working Group or Expert Team</a:t>
                      </a:r>
                      <a:endParaRPr sz="2400">
                        <a:latin typeface="Calibri"/>
                        <a:ea typeface="Calibri"/>
                        <a:cs typeface="Calibri"/>
                        <a:sym typeface="Calibri"/>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FD5EA"/>
                    </a:solidFill>
                  </a:tcPr>
                </a:tc>
              </a:tr>
              <a:tr h="514350">
                <a:tc>
                  <a:txBody>
                    <a:bodyPr/>
                    <a:lstStyle/>
                    <a:p>
                      <a:pPr indent="0" lvl="0" marL="0" rtl="0" algn="l">
                        <a:lnSpc>
                          <a:spcPct val="115000"/>
                        </a:lnSpc>
                        <a:spcBef>
                          <a:spcPts val="0"/>
                        </a:spcBef>
                        <a:spcAft>
                          <a:spcPts val="0"/>
                        </a:spcAft>
                        <a:buNone/>
                      </a:pPr>
                      <a:r>
                        <a:rPr lang="en-US">
                          <a:latin typeface="Calibri"/>
                          <a:ea typeface="Calibri"/>
                          <a:cs typeface="Calibri"/>
                          <a:sym typeface="Calibri"/>
                        </a:rPr>
                        <a:t>HIW Core Project (through 2024)</a:t>
                      </a:r>
                      <a:endParaRPr>
                        <a:latin typeface="Calibri"/>
                        <a:ea typeface="Calibri"/>
                        <a:cs typeface="Calibri"/>
                        <a:sym typeface="Calibri"/>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BF5"/>
                    </a:solidFill>
                  </a:tcPr>
                </a:tc>
                <a:tc>
                  <a:txBody>
                    <a:bodyPr/>
                    <a:lstStyle/>
                    <a:p>
                      <a:pPr indent="0" lvl="0" marL="0" rtl="0" algn="ctr">
                        <a:lnSpc>
                          <a:spcPct val="115000"/>
                        </a:lnSpc>
                        <a:spcBef>
                          <a:spcPts val="0"/>
                        </a:spcBef>
                        <a:spcAft>
                          <a:spcPts val="0"/>
                        </a:spcAft>
                        <a:buNone/>
                      </a:pPr>
                      <a:r>
                        <a:rPr lang="en-US" sz="1600">
                          <a:latin typeface="Calibri"/>
                          <a:ea typeface="Calibri"/>
                          <a:cs typeface="Calibri"/>
                          <a:sym typeface="Calibri"/>
                        </a:rPr>
                        <a:t>NMR, JWGFVR, SERA, PDEF, SERA, HAP</a:t>
                      </a:r>
                      <a:endParaRPr sz="1600">
                        <a:latin typeface="Calibri"/>
                        <a:ea typeface="Calibri"/>
                        <a:cs typeface="Calibri"/>
                        <a:sym typeface="Calibri"/>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BF5"/>
                    </a:solidFill>
                  </a:tcPr>
                </a:tc>
              </a:tr>
              <a:tr h="514350">
                <a:tc>
                  <a:txBody>
                    <a:bodyPr/>
                    <a:lstStyle/>
                    <a:p>
                      <a:pPr indent="0" lvl="0" marL="0" rtl="0" algn="l">
                        <a:lnSpc>
                          <a:spcPct val="115000"/>
                        </a:lnSpc>
                        <a:spcBef>
                          <a:spcPts val="0"/>
                        </a:spcBef>
                        <a:spcAft>
                          <a:spcPts val="0"/>
                        </a:spcAft>
                        <a:buNone/>
                      </a:pPr>
                      <a:r>
                        <a:rPr lang="en-US">
                          <a:latin typeface="Calibri"/>
                          <a:ea typeface="Calibri"/>
                          <a:cs typeface="Calibri"/>
                          <a:sym typeface="Calibri"/>
                        </a:rPr>
                        <a:t>Paris RDP (through 2024)</a:t>
                      </a:r>
                      <a:endParaRPr>
                        <a:latin typeface="Calibri"/>
                        <a:ea typeface="Calibri"/>
                        <a:cs typeface="Calibri"/>
                        <a:sym typeface="Calibri"/>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FD5EA"/>
                    </a:solidFill>
                  </a:tcPr>
                </a:tc>
                <a:tc>
                  <a:txBody>
                    <a:bodyPr/>
                    <a:lstStyle/>
                    <a:p>
                      <a:pPr indent="0" lvl="0" marL="0" rtl="0" algn="ctr">
                        <a:lnSpc>
                          <a:spcPct val="115000"/>
                        </a:lnSpc>
                        <a:spcBef>
                          <a:spcPts val="0"/>
                        </a:spcBef>
                        <a:spcAft>
                          <a:spcPts val="0"/>
                        </a:spcAft>
                        <a:buNone/>
                      </a:pPr>
                      <a:r>
                        <a:rPr lang="en-US" sz="1600">
                          <a:latin typeface="Calibri"/>
                          <a:ea typeface="Calibri"/>
                          <a:cs typeface="Calibri"/>
                          <a:sym typeface="Calibri"/>
                        </a:rPr>
                        <a:t>NMR, JWGFVR, PDEF, DAOS, SERA</a:t>
                      </a:r>
                      <a:endParaRPr sz="1600">
                        <a:latin typeface="Calibri"/>
                        <a:ea typeface="Calibri"/>
                        <a:cs typeface="Calibri"/>
                        <a:sym typeface="Calibri"/>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FD5EA"/>
                    </a:solidFill>
                  </a:tcPr>
                </a:tc>
              </a:tr>
              <a:tr h="514350">
                <a:tc>
                  <a:txBody>
                    <a:bodyPr/>
                    <a:lstStyle/>
                    <a:p>
                      <a:pPr indent="0" lvl="0" marL="0" rtl="0" algn="l">
                        <a:lnSpc>
                          <a:spcPct val="115000"/>
                        </a:lnSpc>
                        <a:spcBef>
                          <a:spcPts val="0"/>
                        </a:spcBef>
                        <a:spcAft>
                          <a:spcPts val="0"/>
                        </a:spcAft>
                        <a:buNone/>
                      </a:pPr>
                      <a:r>
                        <a:rPr lang="en-US">
                          <a:latin typeface="Calibri"/>
                          <a:ea typeface="Calibri"/>
                          <a:cs typeface="Calibri"/>
                          <a:sym typeface="Calibri"/>
                        </a:rPr>
                        <a:t>Aviation RDP-2 </a:t>
                      </a:r>
                      <a:endParaRPr>
                        <a:latin typeface="Calibri"/>
                        <a:ea typeface="Calibri"/>
                        <a:cs typeface="Calibri"/>
                        <a:sym typeface="Calibri"/>
                      </a:endParaRPr>
                    </a:p>
                    <a:p>
                      <a:pPr indent="0" lvl="0" marL="0" rtl="0" algn="l">
                        <a:lnSpc>
                          <a:spcPct val="115000"/>
                        </a:lnSpc>
                        <a:spcBef>
                          <a:spcPts val="0"/>
                        </a:spcBef>
                        <a:spcAft>
                          <a:spcPts val="0"/>
                        </a:spcAft>
                        <a:buNone/>
                      </a:pPr>
                      <a:r>
                        <a:rPr lang="en-US">
                          <a:latin typeface="Calibri"/>
                          <a:ea typeface="Calibri"/>
                          <a:cs typeface="Calibri"/>
                          <a:sym typeface="Calibri"/>
                        </a:rPr>
                        <a:t>(through 2025)</a:t>
                      </a:r>
                      <a:endParaRPr>
                        <a:latin typeface="Calibri"/>
                        <a:ea typeface="Calibri"/>
                        <a:cs typeface="Calibri"/>
                        <a:sym typeface="Calibri"/>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BF5"/>
                    </a:solidFill>
                  </a:tcPr>
                </a:tc>
                <a:tc>
                  <a:txBody>
                    <a:bodyPr/>
                    <a:lstStyle/>
                    <a:p>
                      <a:pPr indent="0" lvl="0" marL="0" rtl="0" algn="ctr">
                        <a:lnSpc>
                          <a:spcPct val="115000"/>
                        </a:lnSpc>
                        <a:spcBef>
                          <a:spcPts val="0"/>
                        </a:spcBef>
                        <a:spcAft>
                          <a:spcPts val="0"/>
                        </a:spcAft>
                        <a:buNone/>
                      </a:pPr>
                      <a:r>
                        <a:rPr lang="en-US" sz="1600">
                          <a:latin typeface="Calibri"/>
                          <a:ea typeface="Calibri"/>
                          <a:cs typeface="Calibri"/>
                          <a:sym typeface="Calibri"/>
                        </a:rPr>
                        <a:t>NMR, JWGFVR, PDEF SERA</a:t>
                      </a:r>
                      <a:endParaRPr sz="1600">
                        <a:latin typeface="Calibri"/>
                        <a:ea typeface="Calibri"/>
                        <a:cs typeface="Calibri"/>
                        <a:sym typeface="Calibri"/>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BF5"/>
                    </a:solidFill>
                  </a:tcPr>
                </a:tc>
              </a:tr>
              <a:tr h="342900">
                <a:tc>
                  <a:txBody>
                    <a:bodyPr/>
                    <a:lstStyle/>
                    <a:p>
                      <a:pPr indent="0" lvl="0" marL="0" rtl="0" algn="l">
                        <a:lnSpc>
                          <a:spcPct val="115000"/>
                        </a:lnSpc>
                        <a:spcBef>
                          <a:spcPts val="0"/>
                        </a:spcBef>
                        <a:spcAft>
                          <a:spcPts val="0"/>
                        </a:spcAft>
                        <a:buNone/>
                      </a:pPr>
                      <a:r>
                        <a:rPr lang="en-US">
                          <a:latin typeface="Calibri"/>
                          <a:ea typeface="Calibri"/>
                          <a:cs typeface="Calibri"/>
                          <a:sym typeface="Calibri"/>
                        </a:rPr>
                        <a:t>TC-PFP (through 2025)</a:t>
                      </a:r>
                      <a:endParaRPr>
                        <a:latin typeface="Calibri"/>
                        <a:ea typeface="Calibri"/>
                        <a:cs typeface="Calibri"/>
                        <a:sym typeface="Calibri"/>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FD5EA"/>
                    </a:solidFill>
                  </a:tcPr>
                </a:tc>
                <a:tc>
                  <a:txBody>
                    <a:bodyPr/>
                    <a:lstStyle/>
                    <a:p>
                      <a:pPr indent="0" lvl="0" marL="0" rtl="0" algn="ctr">
                        <a:lnSpc>
                          <a:spcPct val="115000"/>
                        </a:lnSpc>
                        <a:spcBef>
                          <a:spcPts val="0"/>
                        </a:spcBef>
                        <a:spcAft>
                          <a:spcPts val="0"/>
                        </a:spcAft>
                        <a:buNone/>
                      </a:pPr>
                      <a:r>
                        <a:rPr lang="en-US" sz="1600">
                          <a:latin typeface="Calibri"/>
                          <a:ea typeface="Calibri"/>
                          <a:cs typeface="Calibri"/>
                          <a:sym typeface="Calibri"/>
                        </a:rPr>
                        <a:t>JWGFVR, PDEF, SERA, </a:t>
                      </a:r>
                      <a:r>
                        <a:rPr lang="en-US" sz="1600">
                          <a:highlight>
                            <a:srgbClr val="FFFF00"/>
                          </a:highlight>
                          <a:latin typeface="Calibri"/>
                          <a:ea typeface="Calibri"/>
                          <a:cs typeface="Calibri"/>
                          <a:sym typeface="Calibri"/>
                        </a:rPr>
                        <a:t>TMR</a:t>
                      </a:r>
                      <a:r>
                        <a:rPr lang="en-US" sz="1600">
                          <a:latin typeface="Calibri"/>
                          <a:ea typeface="Calibri"/>
                          <a:cs typeface="Calibri"/>
                          <a:sym typeface="Calibri"/>
                        </a:rPr>
                        <a:t>, WxMOD, HAP</a:t>
                      </a:r>
                      <a:endParaRPr sz="1600">
                        <a:latin typeface="Calibri"/>
                        <a:ea typeface="Calibri"/>
                        <a:cs typeface="Calibri"/>
                        <a:sym typeface="Calibri"/>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FD5EA"/>
                    </a:solidFill>
                  </a:tcPr>
                </a:tc>
              </a:tr>
              <a:tr h="342900">
                <a:tc>
                  <a:txBody>
                    <a:bodyPr/>
                    <a:lstStyle/>
                    <a:p>
                      <a:pPr indent="0" lvl="0" marL="0" rtl="0" algn="l">
                        <a:lnSpc>
                          <a:spcPct val="115000"/>
                        </a:lnSpc>
                        <a:spcBef>
                          <a:spcPts val="0"/>
                        </a:spcBef>
                        <a:spcAft>
                          <a:spcPts val="0"/>
                        </a:spcAft>
                        <a:buNone/>
                      </a:pPr>
                      <a:r>
                        <a:rPr lang="en-US">
                          <a:latin typeface="Calibri"/>
                          <a:ea typeface="Calibri"/>
                          <a:cs typeface="Calibri"/>
                          <a:sym typeface="Calibri"/>
                        </a:rPr>
                        <a:t>PCAP (2024-2028)</a:t>
                      </a:r>
                      <a:endParaRPr>
                        <a:latin typeface="Calibri"/>
                        <a:ea typeface="Calibri"/>
                        <a:cs typeface="Calibri"/>
                        <a:sym typeface="Calibri"/>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BF5"/>
                    </a:solidFill>
                  </a:tcPr>
                </a:tc>
                <a:tc>
                  <a:txBody>
                    <a:bodyPr/>
                    <a:lstStyle/>
                    <a:p>
                      <a:pPr indent="0" lvl="0" marL="0" rtl="0" algn="ctr">
                        <a:lnSpc>
                          <a:spcPct val="115000"/>
                        </a:lnSpc>
                        <a:spcBef>
                          <a:spcPts val="0"/>
                        </a:spcBef>
                        <a:spcAft>
                          <a:spcPts val="0"/>
                        </a:spcAft>
                        <a:buNone/>
                      </a:pPr>
                      <a:r>
                        <a:rPr lang="en-US" sz="1600">
                          <a:latin typeface="Calibri"/>
                          <a:ea typeface="Calibri"/>
                          <a:cs typeface="Calibri"/>
                          <a:sym typeface="Calibri"/>
                        </a:rPr>
                        <a:t>JWGFVR, PDEF, DAOS, SERA</a:t>
                      </a:r>
                      <a:endParaRPr sz="1600">
                        <a:latin typeface="Calibri"/>
                        <a:ea typeface="Calibri"/>
                        <a:cs typeface="Calibri"/>
                        <a:sym typeface="Calibri"/>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BF5"/>
                    </a:solidFill>
                  </a:tcPr>
                </a:tc>
              </a:tr>
              <a:tr h="342900">
                <a:tc>
                  <a:txBody>
                    <a:bodyPr/>
                    <a:lstStyle/>
                    <a:p>
                      <a:pPr indent="0" lvl="0" marL="0" rtl="0" algn="l">
                        <a:lnSpc>
                          <a:spcPct val="115000"/>
                        </a:lnSpc>
                        <a:spcBef>
                          <a:spcPts val="0"/>
                        </a:spcBef>
                        <a:spcAft>
                          <a:spcPts val="0"/>
                        </a:spcAft>
                        <a:buNone/>
                      </a:pPr>
                      <a:r>
                        <a:rPr lang="en-US">
                          <a:latin typeface="Calibri"/>
                          <a:ea typeface="Calibri"/>
                          <a:cs typeface="Calibri"/>
                          <a:sym typeface="Calibri"/>
                        </a:rPr>
                        <a:t>SAGE (2024-2028)</a:t>
                      </a:r>
                      <a:endParaRPr>
                        <a:latin typeface="Calibri"/>
                        <a:ea typeface="Calibri"/>
                        <a:cs typeface="Calibri"/>
                        <a:sym typeface="Calibri"/>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FD5EA"/>
                    </a:solidFill>
                  </a:tcPr>
                </a:tc>
                <a:tc>
                  <a:txBody>
                    <a:bodyPr/>
                    <a:lstStyle/>
                    <a:p>
                      <a:pPr indent="0" lvl="0" marL="0" rtl="0" algn="ctr">
                        <a:lnSpc>
                          <a:spcPct val="115000"/>
                        </a:lnSpc>
                        <a:spcBef>
                          <a:spcPts val="0"/>
                        </a:spcBef>
                        <a:spcAft>
                          <a:spcPts val="0"/>
                        </a:spcAft>
                        <a:buNone/>
                      </a:pPr>
                      <a:r>
                        <a:rPr lang="en-US" sz="1600">
                          <a:latin typeface="Calibri"/>
                          <a:ea typeface="Calibri"/>
                          <a:cs typeface="Calibri"/>
                          <a:sym typeface="Calibri"/>
                        </a:rPr>
                        <a:t>JWGFVR, PDEF, DAOS, SERA, </a:t>
                      </a:r>
                      <a:r>
                        <a:rPr lang="en-US" sz="1600">
                          <a:highlight>
                            <a:srgbClr val="FFFF00"/>
                          </a:highlight>
                          <a:latin typeface="Calibri"/>
                          <a:ea typeface="Calibri"/>
                          <a:cs typeface="Calibri"/>
                          <a:sym typeface="Calibri"/>
                        </a:rPr>
                        <a:t>TMR</a:t>
                      </a:r>
                      <a:r>
                        <a:rPr lang="en-US" sz="1600">
                          <a:latin typeface="Calibri"/>
                          <a:ea typeface="Calibri"/>
                          <a:cs typeface="Calibri"/>
                          <a:sym typeface="Calibri"/>
                        </a:rPr>
                        <a:t>, HAP</a:t>
                      </a:r>
                      <a:endParaRPr sz="1600">
                        <a:latin typeface="Calibri"/>
                        <a:ea typeface="Calibri"/>
                        <a:cs typeface="Calibri"/>
                        <a:sym typeface="Calibri"/>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FD5EA"/>
                    </a:solidFill>
                  </a:tcPr>
                </a:tc>
              </a:tr>
              <a:tr h="342900">
                <a:tc>
                  <a:txBody>
                    <a:bodyPr/>
                    <a:lstStyle/>
                    <a:p>
                      <a:pPr indent="0" lvl="0" marL="0" rtl="0" algn="l">
                        <a:lnSpc>
                          <a:spcPct val="115000"/>
                        </a:lnSpc>
                        <a:spcBef>
                          <a:spcPts val="0"/>
                        </a:spcBef>
                        <a:spcAft>
                          <a:spcPts val="0"/>
                        </a:spcAft>
                        <a:buNone/>
                      </a:pPr>
                      <a:r>
                        <a:rPr lang="en-US">
                          <a:latin typeface="Calibri"/>
                          <a:ea typeface="Calibri"/>
                          <a:cs typeface="Calibri"/>
                          <a:sym typeface="Calibri"/>
                        </a:rPr>
                        <a:t>UPWIND (2025-2029)</a:t>
                      </a:r>
                      <a:endParaRPr>
                        <a:latin typeface="Calibri"/>
                        <a:ea typeface="Calibri"/>
                        <a:cs typeface="Calibri"/>
                        <a:sym typeface="Calibri"/>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BF5"/>
                    </a:solidFill>
                  </a:tcPr>
                </a:tc>
                <a:tc>
                  <a:txBody>
                    <a:bodyPr/>
                    <a:lstStyle/>
                    <a:p>
                      <a:pPr indent="0" lvl="0" marL="0" rtl="0" algn="ctr">
                        <a:lnSpc>
                          <a:spcPct val="115000"/>
                        </a:lnSpc>
                        <a:spcBef>
                          <a:spcPts val="0"/>
                        </a:spcBef>
                        <a:spcAft>
                          <a:spcPts val="0"/>
                        </a:spcAft>
                        <a:buNone/>
                      </a:pPr>
                      <a:r>
                        <a:rPr lang="en-US" sz="1600">
                          <a:latin typeface="Calibri"/>
                          <a:ea typeface="Calibri"/>
                          <a:cs typeface="Calibri"/>
                          <a:sym typeface="Calibri"/>
                        </a:rPr>
                        <a:t>NMR, JWGFVR, SERA, PDEF, DAOS, </a:t>
                      </a:r>
                      <a:r>
                        <a:rPr lang="en-US" sz="1600">
                          <a:highlight>
                            <a:srgbClr val="FFFF00"/>
                          </a:highlight>
                          <a:latin typeface="Calibri"/>
                          <a:ea typeface="Calibri"/>
                          <a:cs typeface="Calibri"/>
                          <a:sym typeface="Calibri"/>
                        </a:rPr>
                        <a:t>TMR</a:t>
                      </a:r>
                      <a:endParaRPr sz="1600">
                        <a:highlight>
                          <a:srgbClr val="FFFF00"/>
                        </a:highlight>
                        <a:latin typeface="Calibri"/>
                        <a:ea typeface="Calibri"/>
                        <a:cs typeface="Calibri"/>
                        <a:sym typeface="Calibri"/>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BF5"/>
                    </a:solidFill>
                  </a:tcPr>
                </a:tc>
              </a:tr>
              <a:tr h="514350">
                <a:tc>
                  <a:txBody>
                    <a:bodyPr/>
                    <a:lstStyle/>
                    <a:p>
                      <a:pPr indent="0" lvl="0" marL="0" rtl="0" algn="l">
                        <a:lnSpc>
                          <a:spcPct val="115000"/>
                        </a:lnSpc>
                        <a:spcBef>
                          <a:spcPts val="0"/>
                        </a:spcBef>
                        <a:spcAft>
                          <a:spcPts val="0"/>
                        </a:spcAft>
                        <a:buNone/>
                      </a:pPr>
                      <a:r>
                        <a:rPr lang="en-US">
                          <a:latin typeface="Calibri"/>
                          <a:ea typeface="Calibri"/>
                          <a:cs typeface="Calibri"/>
                          <a:sym typeface="Calibri"/>
                        </a:rPr>
                        <a:t>IHAPP</a:t>
                      </a:r>
                      <a:endParaRPr>
                        <a:latin typeface="Calibri"/>
                        <a:ea typeface="Calibri"/>
                        <a:cs typeface="Calibri"/>
                        <a:sym typeface="Calibri"/>
                      </a:endParaRPr>
                    </a:p>
                    <a:p>
                      <a:pPr indent="0" lvl="0" marL="0" rtl="0" algn="l">
                        <a:lnSpc>
                          <a:spcPct val="115000"/>
                        </a:lnSpc>
                        <a:spcBef>
                          <a:spcPts val="0"/>
                        </a:spcBef>
                        <a:spcAft>
                          <a:spcPts val="0"/>
                        </a:spcAft>
                        <a:buNone/>
                      </a:pPr>
                      <a:r>
                        <a:rPr lang="en-US">
                          <a:latin typeface="Calibri"/>
                          <a:ea typeface="Calibri"/>
                          <a:cs typeface="Calibri"/>
                          <a:sym typeface="Calibri"/>
                        </a:rPr>
                        <a:t>(2023-2027)</a:t>
                      </a:r>
                      <a:endParaRPr>
                        <a:latin typeface="Calibri"/>
                        <a:ea typeface="Calibri"/>
                        <a:cs typeface="Calibri"/>
                        <a:sym typeface="Calibri"/>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FD5EA"/>
                    </a:solidFill>
                  </a:tcPr>
                </a:tc>
                <a:tc>
                  <a:txBody>
                    <a:bodyPr/>
                    <a:lstStyle/>
                    <a:p>
                      <a:pPr indent="0" lvl="0" marL="0" rtl="0" algn="ctr">
                        <a:lnSpc>
                          <a:spcPct val="115000"/>
                        </a:lnSpc>
                        <a:spcBef>
                          <a:spcPts val="0"/>
                        </a:spcBef>
                        <a:spcAft>
                          <a:spcPts val="0"/>
                        </a:spcAft>
                        <a:buNone/>
                      </a:pPr>
                      <a:r>
                        <a:rPr lang="en-US" sz="1600">
                          <a:latin typeface="Calibri"/>
                          <a:ea typeface="Calibri"/>
                          <a:cs typeface="Calibri"/>
                          <a:sym typeface="Calibri"/>
                        </a:rPr>
                        <a:t>NMR, JWGFVR, SERA, PDEF, DAOS, </a:t>
                      </a:r>
                      <a:r>
                        <a:rPr lang="en-US" sz="1600">
                          <a:highlight>
                            <a:srgbClr val="FFFF00"/>
                          </a:highlight>
                          <a:latin typeface="Calibri"/>
                          <a:ea typeface="Calibri"/>
                          <a:cs typeface="Calibri"/>
                          <a:sym typeface="Calibri"/>
                        </a:rPr>
                        <a:t>TMR</a:t>
                      </a:r>
                      <a:r>
                        <a:rPr lang="en-US" sz="1600">
                          <a:latin typeface="Calibri"/>
                          <a:ea typeface="Calibri"/>
                          <a:cs typeface="Calibri"/>
                          <a:sym typeface="Calibri"/>
                        </a:rPr>
                        <a:t>, WxMOD, HAP</a:t>
                      </a:r>
                      <a:endParaRPr sz="1600">
                        <a:latin typeface="Calibri"/>
                        <a:ea typeface="Calibri"/>
                        <a:cs typeface="Calibri"/>
                        <a:sym typeface="Calibri"/>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FD5EA"/>
                    </a:solidFill>
                  </a:tcPr>
                </a:tc>
              </a:tr>
              <a:tr h="514350">
                <a:tc>
                  <a:txBody>
                    <a:bodyPr/>
                    <a:lstStyle/>
                    <a:p>
                      <a:pPr indent="0" lvl="0" marL="0" rtl="0" algn="l">
                        <a:lnSpc>
                          <a:spcPct val="115000"/>
                        </a:lnSpc>
                        <a:spcBef>
                          <a:spcPts val="0"/>
                        </a:spcBef>
                        <a:spcAft>
                          <a:spcPts val="0"/>
                        </a:spcAft>
                        <a:buNone/>
                      </a:pPr>
                      <a:r>
                        <a:rPr lang="en-US">
                          <a:latin typeface="Calibri"/>
                          <a:ea typeface="Calibri"/>
                          <a:cs typeface="Calibri"/>
                          <a:sym typeface="Calibri"/>
                        </a:rPr>
                        <a:t>ADVANCE (FDP 2023-2027)</a:t>
                      </a:r>
                      <a:endParaRPr>
                        <a:latin typeface="Calibri"/>
                        <a:ea typeface="Calibri"/>
                        <a:cs typeface="Calibri"/>
                        <a:sym typeface="Calibri"/>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BF5"/>
                    </a:solidFill>
                  </a:tcPr>
                </a:tc>
                <a:tc>
                  <a:txBody>
                    <a:bodyPr/>
                    <a:lstStyle/>
                    <a:p>
                      <a:pPr indent="0" lvl="0" marL="0" rtl="0" algn="ctr">
                        <a:lnSpc>
                          <a:spcPct val="107000"/>
                        </a:lnSpc>
                        <a:spcBef>
                          <a:spcPts val="0"/>
                        </a:spcBef>
                        <a:spcAft>
                          <a:spcPts val="800"/>
                        </a:spcAft>
                        <a:buNone/>
                      </a:pPr>
                      <a:r>
                        <a:rPr lang="en-US" sz="1600">
                          <a:latin typeface="Calibri"/>
                          <a:ea typeface="Calibri"/>
                          <a:cs typeface="Calibri"/>
                          <a:sym typeface="Calibri"/>
                        </a:rPr>
                        <a:t>NMR, JWGFVR, SERA, DAOS, </a:t>
                      </a:r>
                      <a:r>
                        <a:rPr lang="en-US" sz="1600">
                          <a:highlight>
                            <a:srgbClr val="FFFF00"/>
                          </a:highlight>
                          <a:latin typeface="Calibri"/>
                          <a:ea typeface="Calibri"/>
                          <a:cs typeface="Calibri"/>
                          <a:sym typeface="Calibri"/>
                        </a:rPr>
                        <a:t>TMR</a:t>
                      </a:r>
                      <a:r>
                        <a:rPr lang="en-US" sz="1600">
                          <a:latin typeface="Calibri"/>
                          <a:ea typeface="Calibri"/>
                          <a:cs typeface="Calibri"/>
                          <a:sym typeface="Calibri"/>
                        </a:rPr>
                        <a:t>, HAP</a:t>
                      </a:r>
                      <a:endParaRPr sz="1600">
                        <a:latin typeface="Calibri"/>
                        <a:ea typeface="Calibri"/>
                        <a:cs typeface="Calibri"/>
                        <a:sym typeface="Calibri"/>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BF5"/>
                    </a:solidFill>
                  </a:tcPr>
                </a:tc>
              </a:tr>
              <a:tr h="447675">
                <a:tc>
                  <a:txBody>
                    <a:bodyPr/>
                    <a:lstStyle/>
                    <a:p>
                      <a:pPr indent="0" lvl="0" marL="0" rtl="0" algn="l">
                        <a:lnSpc>
                          <a:spcPct val="115000"/>
                        </a:lnSpc>
                        <a:spcBef>
                          <a:spcPts val="0"/>
                        </a:spcBef>
                        <a:spcAft>
                          <a:spcPts val="0"/>
                        </a:spcAft>
                        <a:buNone/>
                      </a:pPr>
                      <a:r>
                        <a:rPr lang="en-US">
                          <a:latin typeface="Calibri"/>
                          <a:ea typeface="Calibri"/>
                          <a:cs typeface="Calibri"/>
                          <a:sym typeface="Calibri"/>
                        </a:rPr>
                        <a:t>PEOPLE (2024-2027)</a:t>
                      </a:r>
                      <a:endParaRPr>
                        <a:latin typeface="Calibri"/>
                        <a:ea typeface="Calibri"/>
                        <a:cs typeface="Calibri"/>
                        <a:sym typeface="Calibri"/>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FD5EA"/>
                    </a:solidFill>
                  </a:tcPr>
                </a:tc>
                <a:tc>
                  <a:txBody>
                    <a:bodyPr/>
                    <a:lstStyle/>
                    <a:p>
                      <a:pPr indent="0" lvl="0" marL="0" rtl="0" algn="ctr">
                        <a:lnSpc>
                          <a:spcPct val="107000"/>
                        </a:lnSpc>
                        <a:spcBef>
                          <a:spcPts val="0"/>
                        </a:spcBef>
                        <a:spcAft>
                          <a:spcPts val="800"/>
                        </a:spcAft>
                        <a:buNone/>
                      </a:pPr>
                      <a:r>
                        <a:rPr lang="en-US" sz="1600">
                          <a:latin typeface="Calibri"/>
                          <a:ea typeface="Calibri"/>
                          <a:cs typeface="Calibri"/>
                          <a:sym typeface="Calibri"/>
                        </a:rPr>
                        <a:t>All WGs</a:t>
                      </a:r>
                      <a:endParaRPr sz="1600">
                        <a:latin typeface="Calibri"/>
                        <a:ea typeface="Calibri"/>
                        <a:cs typeface="Calibri"/>
                        <a:sym typeface="Calibri"/>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FD5EA"/>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45"/>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Synthesis Questions</a:t>
            </a:r>
            <a:endParaRPr/>
          </a:p>
        </p:txBody>
      </p:sp>
      <p:sp>
        <p:nvSpPr>
          <p:cNvPr id="265" name="Google Shape;265;p45"/>
          <p:cNvSpPr txBox="1"/>
          <p:nvPr>
            <p:ph idx="1" type="body"/>
          </p:nvPr>
        </p:nvSpPr>
        <p:spPr>
          <a:xfrm>
            <a:off x="609600" y="1166018"/>
            <a:ext cx="10972800" cy="4525963"/>
          </a:xfrm>
          <a:prstGeom prst="rect">
            <a:avLst/>
          </a:prstGeom>
          <a:noFill/>
          <a:ln>
            <a:noFill/>
          </a:ln>
        </p:spPr>
        <p:txBody>
          <a:bodyPr anchorCtr="0" anchor="t" bIns="45700" lIns="91425" spcFirstLastPara="1" rIns="91425" wrap="square" tIns="45700">
            <a:normAutofit fontScale="92500" lnSpcReduction="20000"/>
          </a:bodyPr>
          <a:lstStyle/>
          <a:p>
            <a:pPr indent="-342900" lvl="0" marL="342900" rtl="0" algn="l">
              <a:spcBef>
                <a:spcPts val="0"/>
              </a:spcBef>
              <a:spcAft>
                <a:spcPts val="0"/>
              </a:spcAft>
              <a:buClr>
                <a:schemeClr val="dk1"/>
              </a:buClr>
              <a:buSzPct val="100000"/>
              <a:buChar char="•"/>
            </a:pPr>
            <a:r>
              <a:rPr b="1" lang="en-US" sz="2400"/>
              <a:t>WHY</a:t>
            </a:r>
            <a:r>
              <a:rPr lang="en-US" sz="2400"/>
              <a:t> has the research under this topic (inside and outside of WWRP) had limited real benefits and applications? (Think about issues that are inside our control.)</a:t>
            </a:r>
            <a:endParaRPr/>
          </a:p>
          <a:p>
            <a:pPr indent="-342900" lvl="0" marL="342900" rtl="0" algn="l">
              <a:spcBef>
                <a:spcPts val="900"/>
              </a:spcBef>
              <a:spcAft>
                <a:spcPts val="0"/>
              </a:spcAft>
              <a:buClr>
                <a:schemeClr val="dk1"/>
              </a:buClr>
              <a:buSzPct val="100000"/>
              <a:buChar char="•"/>
            </a:pPr>
            <a:r>
              <a:rPr b="1" lang="en-US" sz="2400"/>
              <a:t>GOAL</a:t>
            </a:r>
            <a:r>
              <a:rPr lang="en-US" sz="2400"/>
              <a:t>: What are the science gaps in the development of forecasts (physical science) and decision-making (social science) that limit our ability to provide useful solutions under this topic? What are we trying to achieve and why? Are there near-term applications of the science that are relatively untapped? What does the situation look like if the problems are solved? </a:t>
            </a:r>
            <a:endParaRPr/>
          </a:p>
          <a:p>
            <a:pPr indent="-342900" lvl="0" marL="342900" rtl="0" algn="l">
              <a:spcBef>
                <a:spcPts val="900"/>
              </a:spcBef>
              <a:spcAft>
                <a:spcPts val="0"/>
              </a:spcAft>
              <a:buClr>
                <a:schemeClr val="dk1"/>
              </a:buClr>
              <a:buSzPct val="100000"/>
              <a:buChar char="•"/>
            </a:pPr>
            <a:r>
              <a:rPr b="1" lang="en-US" sz="2400"/>
              <a:t>SOLUTIONS AND PARTNERSHIPS</a:t>
            </a:r>
            <a:r>
              <a:rPr lang="en-US" sz="2400"/>
              <a:t> (Pathways to Impact): Referencing the WWRP draft Implementation Plan, what science do we need to explore (data, techniques, expertise, knowledge, policies, etc.)? What types of people need to come together to solve these issues (E.g., local communities and representatives, regional communities, economic sectors, WWRP working groups, WMO departments and divisions)?</a:t>
            </a:r>
            <a:endParaRPr/>
          </a:p>
          <a:p>
            <a:pPr indent="-342900" lvl="0" marL="342900" rtl="0" algn="l">
              <a:spcBef>
                <a:spcPts val="900"/>
              </a:spcBef>
              <a:spcAft>
                <a:spcPts val="0"/>
              </a:spcAft>
              <a:buClr>
                <a:schemeClr val="dk1"/>
              </a:buClr>
              <a:buSzPct val="100000"/>
              <a:buChar char="•"/>
            </a:pPr>
            <a:r>
              <a:rPr b="1" lang="en-US" sz="2400" cap="none"/>
              <a:t>TMR CONTRIBUTION</a:t>
            </a:r>
            <a:r>
              <a:rPr lang="en-US" sz="2400"/>
              <a:t>: How will we contribute to different projects? What are our priorities by the end of 2023? What specific actionable items should we consider?</a:t>
            </a:r>
            <a:endParaRPr sz="2400"/>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WMO_BLUE_Powerpoint_en_fr">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